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3" r:id="rId16"/>
    <p:sldId id="274" r:id="rId17"/>
  </p:sldIdLst>
  <p:sldSz cx="18288000" cy="10287000"/>
  <p:notesSz cx="9144000" cy="6858000"/>
  <p:embeddedFontLst>
    <p:embeddedFont>
      <p:font typeface="Alice" panose="020B0604020202020204" charset="-52"/>
      <p:regular r:id="rId20"/>
    </p:embeddedFont>
    <p:embeddedFont>
      <p:font typeface="Alice Bold" panose="020B0604020202020204" charset="-52"/>
      <p:regular r:id="rId21"/>
    </p:embeddedFont>
    <p:embeddedFont>
      <p:font typeface="Lora" pitchFamily="2" charset="-52"/>
      <p:regular r:id="rId22"/>
      <p:bold r:id="rId23"/>
      <p:italic r:id="rId24"/>
      <p:boldItalic r:id="rId25"/>
    </p:embeddedFont>
    <p:embeddedFont>
      <p:font typeface="Lora Bold" charset="-52"/>
      <p:regular r:id="rId26"/>
    </p:embeddedFont>
    <p:embeddedFont>
      <p:font typeface="Open Sans 1" panose="020B0604020202020204" charset="0"/>
      <p:regular r:id="rId27"/>
    </p:embeddedFont>
    <p:embeddedFont>
      <p:font typeface="Open Sans 1 Bold" panose="020B0604020202020204" charset="0"/>
      <p:regular r:id="rId28"/>
    </p:embeddedFont>
    <p:embeddedFont>
      <p:font typeface="Open Sans 2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800"/>
    <a:srgbClr val="FF33CC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122B7062-EABB-A950-7FBC-207FB7BFAF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0BC9517-6EB8-30CC-7A4E-8E0CEBBC1B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B62CB-91E4-4AFA-86E0-9577D89C395E}" type="datetimeFigureOut">
              <a:rPr lang="ru-UA" smtClean="0"/>
              <a:t>18.04.2025</a:t>
            </a:fld>
            <a:endParaRPr lang="ru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8D2AA69-34E6-B745-CA78-545B26DBF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602E00D-E24B-56DA-F6D6-AB8EF4AE17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FB025-AF51-4BFB-83DD-2E709471904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0626237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6684" y="4876800"/>
            <a:ext cx="5283200" cy="2559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‹№›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5C408EB-6A10-BE09-9DF3-10D5C276BA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47DED703-4F6E-4401-CD0D-25484AAB63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9F57818C-97E0-240A-502C-5F8E6A8BBF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4203854A-ED90-0983-41A6-60EB319541F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804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4C4B6733-2385-A6EA-5E0F-B76DA3C68F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25DA76F0-D231-093D-C465-01C4A6D8F55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92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CC63D184-3404-F128-E882-06E948951D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1FF589C0-F6AD-B58C-EE4A-A1487E64F6B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927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F26E3913-BE0E-EAAB-24F4-96E0ECD8B5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598B8218-75F5-28E0-1580-32D3986621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67E2084D-9A2F-F491-E9E0-7C87637D2B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99907375-3E82-E27F-5607-E4C8815F25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4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6790E30A-A07D-760B-53E9-4858962993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6004DF7B-5369-D99A-CCA4-B8FA3E40BC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942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80D2B6C0-6E13-F2A3-DD0C-0971C70235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7511B3FC-2211-C713-AAAA-690A65D6EA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71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0A63B5A-8863-D6DF-9306-380879235D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C4F23112-69B9-4BEE-B4E5-CF07DC28484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3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41B4CF5-BAD1-73F2-9A7F-BA0C15CA9F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26192133-3F98-877C-259B-76E2E4DA5E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4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9803FE4-467E-B640-1380-A57F652876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289F84B2-6619-B1A8-FEBD-AE7CCA11A39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5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C35CEBB-37FD-A2BF-DB22-4BF518B271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34CC878F-9A54-71E7-9139-B4B8F938D70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6684" y="0"/>
            <a:ext cx="52832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4675" y="384175"/>
            <a:ext cx="3422650" cy="1925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38400"/>
            <a:ext cx="9753600" cy="23110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6</a:t>
            </a:r>
          </a:p>
          <a:p>
            <a:endParaRPr lang="en-US"/>
          </a:p>
          <a:p>
            <a:r>
              <a:rPr lang="en-US"/>
              <a:t>‹#›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BEEFCD-8CAC-FAE3-A1EA-3D77641B16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Місце для верхнього колонтитула 8">
            <a:extLst>
              <a:ext uri="{FF2B5EF4-FFF2-40B4-BE49-F238E27FC236}">
                <a16:creationId xmlns:a16="http://schemas.microsoft.com/office/drawing/2014/main" id="{2B464DDB-35AC-0B71-5C82-AD9447BA03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E784ECF6-57C8-741F-1E33-B2A01782E3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C82D8644-ED1C-A0A5-D6F4-350B3B288D1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76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679408F9-0F6D-519C-166C-3EF4F630630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91682D66-6A74-7382-2CF5-5387AB39E9C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90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4384675" y="384175"/>
            <a:ext cx="3422650" cy="1925638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DCAD39C1-4ED7-7AD2-5BE8-E734EFB4FD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Місце для верхнього колонтитула 7">
            <a:extLst>
              <a:ext uri="{FF2B5EF4-FFF2-40B4-BE49-F238E27FC236}">
                <a16:creationId xmlns:a16="http://schemas.microsoft.com/office/drawing/2014/main" id="{7FC9B6B2-7EA2-0BCA-56AD-9C4BEE3A8D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A6EA-1843-4377-8F3C-04E7FAA10A18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D0A1-C05B-45B2-8879-CC7E640D9AB5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39F2-003C-465B-8C86-F523B28D16DD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1954-E250-4253-BC08-1791F01CD75C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E86E0-5DE8-4376-8E5C-10BEBD5EDDF4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180B-2850-4DB5-8257-3E094EFF449C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4B40-8583-4EC3-8AB1-91A4FDECCC27}" type="datetime1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FE61-8329-44C0-A6A0-1F4FD69BB132}" type="datetime1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52ED-B8C5-4C41-B7CC-AA6168E840A9}" type="datetime1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7312-18B3-4BBC-9AAC-89B54CC952E0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1A6AA-5611-4244-A032-306D1AB1FE17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C933-6C85-42B1-98FD-B71713C52D86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svg"/><Relationship Id="rId4" Type="http://schemas.openxmlformats.org/officeDocument/2006/relationships/image" Target="../media/image17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0.png"/><Relationship Id="rId5" Type="http://schemas.openxmlformats.org/officeDocument/2006/relationships/image" Target="../media/image16.png"/><Relationship Id="rId10" Type="http://schemas.openxmlformats.org/officeDocument/2006/relationships/image" Target="../media/image39.svg"/><Relationship Id="rId4" Type="http://schemas.openxmlformats.org/officeDocument/2006/relationships/image" Target="../media/image35.sv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7.svg"/><Relationship Id="rId9" Type="http://schemas.openxmlformats.org/officeDocument/2006/relationships/image" Target="../media/image4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svg"/><Relationship Id="rId4" Type="http://schemas.openxmlformats.org/officeDocument/2006/relationships/image" Target="../media/image22.sv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30.jpe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 descr="preencoded.png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7750820" y="1148506"/>
            <a:ext cx="9644360" cy="2448966"/>
            <a:chOff x="0" y="0"/>
            <a:chExt cx="12859147" cy="32652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859147" cy="3265288"/>
            </a:xfrm>
            <a:custGeom>
              <a:avLst/>
              <a:gdLst/>
              <a:ahLst/>
              <a:cxnLst/>
              <a:rect l="l" t="t" r="r" b="b"/>
              <a:pathLst>
                <a:path w="12859147" h="3265288">
                  <a:moveTo>
                    <a:pt x="0" y="0"/>
                  </a:moveTo>
                  <a:lnTo>
                    <a:pt x="12859147" y="0"/>
                  </a:lnTo>
                  <a:lnTo>
                    <a:pt x="12859147" y="3265288"/>
                  </a:lnTo>
                  <a:lnTo>
                    <a:pt x="0" y="32652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2859147" cy="33033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249"/>
                </a:lnSpc>
              </a:pP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Наказ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МОН № 1182: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Спеціальні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класи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в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закладах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загальної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середньої</a:t>
              </a:r>
              <a:r>
                <a:rPr lang="en-US" sz="4999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999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освіти</a:t>
              </a:r>
              <a:endParaRPr lang="en-US" sz="4999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50820" y="3880098"/>
            <a:ext cx="9644360" cy="2548532"/>
            <a:chOff x="0" y="0"/>
            <a:chExt cx="12859147" cy="3398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859147" cy="3398043"/>
            </a:xfrm>
            <a:custGeom>
              <a:avLst/>
              <a:gdLst/>
              <a:ahLst/>
              <a:cxnLst/>
              <a:rect l="l" t="t" r="r" b="b"/>
              <a:pathLst>
                <a:path w="12859147" h="3398043">
                  <a:moveTo>
                    <a:pt x="0" y="0"/>
                  </a:moveTo>
                  <a:lnTo>
                    <a:pt x="12859147" y="0"/>
                  </a:lnTo>
                  <a:lnTo>
                    <a:pt x="12859147" y="3398043"/>
                  </a:lnTo>
                  <a:lnTo>
                    <a:pt x="0" y="33980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2859147" cy="34647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6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Ця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презентація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має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меті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роз’яснення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основних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положень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Наказу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Міністерства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і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науки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України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№ 1182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від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22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серпня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2024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року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що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стосується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утворення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функціонування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у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закладах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загальної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середньої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розглянемо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ключові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аспекти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Наказу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його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правові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підстави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практичне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застосування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Мета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презентації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–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надати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повне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розуміння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Наказу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його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впливу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в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Україні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50820" y="6615559"/>
            <a:ext cx="9644360" cy="2342423"/>
            <a:chOff x="0" y="0"/>
            <a:chExt cx="12859147" cy="31232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59147" cy="2309812"/>
            </a:xfrm>
            <a:custGeom>
              <a:avLst/>
              <a:gdLst/>
              <a:ahLst/>
              <a:cxnLst/>
              <a:rect l="l" t="t" r="r" b="b"/>
              <a:pathLst>
                <a:path w="12859147" h="2309812">
                  <a:moveTo>
                    <a:pt x="0" y="0"/>
                  </a:moveTo>
                  <a:lnTo>
                    <a:pt x="12859147" y="0"/>
                  </a:lnTo>
                  <a:lnTo>
                    <a:pt x="12859147" y="2309812"/>
                  </a:lnTo>
                  <a:lnTo>
                    <a:pt x="0" y="23098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746744"/>
              <a:ext cx="12859147" cy="23764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186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Дата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реєстрації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Наказу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в Міністерстві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юстиції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України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– 18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вересня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2024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року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№ 1408/42753.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Цей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Наказ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є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важливим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нормативно-правовим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актом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що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регулює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діяльність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визначає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умови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забезпечення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якісної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дітей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особливими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освітніми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потребами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7746057" y="8649295"/>
            <a:ext cx="417576" cy="417576"/>
          </a:xfrm>
          <a:custGeom>
            <a:avLst/>
            <a:gdLst/>
            <a:ahLst/>
            <a:cxnLst/>
            <a:rect l="l" t="t" r="r" b="b"/>
            <a:pathLst>
              <a:path w="417576" h="417576">
                <a:moveTo>
                  <a:pt x="0" y="0"/>
                </a:moveTo>
                <a:lnTo>
                  <a:pt x="417576" y="0"/>
                </a:lnTo>
                <a:lnTo>
                  <a:pt x="417576" y="417576"/>
                </a:lnTo>
                <a:lnTo>
                  <a:pt x="0" y="417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6626" y="9047129"/>
            <a:ext cx="4819947" cy="937248"/>
            <a:chOff x="0" y="0"/>
            <a:chExt cx="6426596" cy="124966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26596" cy="1249664"/>
            </a:xfrm>
            <a:custGeom>
              <a:avLst/>
              <a:gdLst/>
              <a:ahLst/>
              <a:cxnLst/>
              <a:rect l="l" t="t" r="r" b="b"/>
              <a:pathLst>
                <a:path w="6426596" h="1249664">
                  <a:moveTo>
                    <a:pt x="0" y="0"/>
                  </a:moveTo>
                  <a:lnTo>
                    <a:pt x="6426596" y="0"/>
                  </a:lnTo>
                  <a:lnTo>
                    <a:pt x="6426596" y="1249664"/>
                  </a:lnTo>
                  <a:lnTo>
                    <a:pt x="0" y="12496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6426596" cy="129728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00"/>
                </a:lnSpc>
              </a:pPr>
              <a:r>
                <a:rPr lang="en-US" sz="2400" b="1" dirty="0" err="1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Підготувала</a:t>
              </a:r>
              <a:r>
                <a:rPr lang="en-US" sz="2400" b="1" dirty="0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фахівець</a:t>
              </a:r>
              <a:r>
                <a:rPr lang="en-US" sz="2400" b="1" dirty="0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 ІРЦ№8 </a:t>
              </a:r>
            </a:p>
            <a:p>
              <a:pPr algn="l">
                <a:lnSpc>
                  <a:spcPts val="3500"/>
                </a:lnSpc>
              </a:pPr>
              <a:r>
                <a:rPr lang="en-US" sz="2400" b="1" dirty="0" err="1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Сосницька</a:t>
              </a:r>
              <a:r>
                <a:rPr lang="en-US" sz="2400" b="1" dirty="0">
                  <a:solidFill>
                    <a:srgbClr val="FFFF00"/>
                  </a:solidFill>
                  <a:latin typeface="Lora Bold"/>
                  <a:ea typeface="Lora Bold"/>
                  <a:cs typeface="Lora Bold"/>
                  <a:sym typeface="Lora Bold"/>
                </a:rPr>
                <a:t> О.М.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32AFB7-6B4B-6CC6-DB1F-4688B929B417}"/>
              </a:ext>
            </a:extLst>
          </p:cNvPr>
          <p:cNvSpPr txBox="1"/>
          <p:nvPr/>
        </p:nvSpPr>
        <p:spPr>
          <a:xfrm>
            <a:off x="3124200" y="4191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2025р.</a:t>
            </a:r>
            <a:endParaRPr lang="ru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70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  <p:txBody>
            <a:bodyPr/>
            <a:lstStyle/>
            <a:p>
              <a:endParaRPr lang="ru-UA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981200" y="269422"/>
            <a:ext cx="15984469" cy="2629188"/>
            <a:chOff x="0" y="-97887"/>
            <a:chExt cx="14091205" cy="35055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79439" cy="3407697"/>
            </a:xfrm>
            <a:custGeom>
              <a:avLst/>
              <a:gdLst/>
              <a:ahLst/>
              <a:cxnLst/>
              <a:rect l="l" t="t" r="r" b="b"/>
              <a:pathLst>
                <a:path w="13679439" h="3407697">
                  <a:moveTo>
                    <a:pt x="0" y="0"/>
                  </a:moveTo>
                  <a:lnTo>
                    <a:pt x="13679439" y="0"/>
                  </a:lnTo>
                  <a:lnTo>
                    <a:pt x="13679439" y="3407697"/>
                  </a:lnTo>
                  <a:lnTo>
                    <a:pt x="0" y="34076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11766" y="-97887"/>
              <a:ext cx="13679439" cy="34076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 клас для дітей з ф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ункціональн</a:t>
              </a:r>
              <a:r>
                <a:rPr lang="uk-UA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сенсорн</a:t>
              </a:r>
              <a:r>
                <a:rPr lang="uk-UA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труднощі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(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зорова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функція</a:t>
              </a: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)</a:t>
              </a:r>
              <a:endParaRPr lang="en-US" sz="44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81575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D9242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D9242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5718" y="5967412"/>
            <a:ext cx="3467907" cy="346412"/>
            <a:chOff x="-137309" y="0"/>
            <a:chExt cx="4623876" cy="46188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137309" y="0"/>
              <a:ext cx="4486567" cy="461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47146" y="5953125"/>
            <a:ext cx="3535038" cy="670283"/>
            <a:chOff x="-226816" y="-19049"/>
            <a:chExt cx="4713384" cy="8937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-226816" y="-19049"/>
              <a:ext cx="4713384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538687" y="5955413"/>
            <a:ext cx="3432055" cy="346412"/>
            <a:chOff x="-89507" y="-15999"/>
            <a:chExt cx="4576074" cy="4618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-89507" y="-15999"/>
              <a:ext cx="4486567" cy="461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94375" y="5953125"/>
            <a:ext cx="4118445" cy="670283"/>
            <a:chOff x="0" y="-19049"/>
            <a:chExt cx="5491260" cy="89371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04693" y="-19049"/>
              <a:ext cx="44865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881641" y="1958519"/>
            <a:ext cx="4636435" cy="2308698"/>
            <a:chOff x="-323747" y="0"/>
            <a:chExt cx="6181914" cy="307826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858167" cy="2703031"/>
            </a:xfrm>
            <a:custGeom>
              <a:avLst/>
              <a:gdLst/>
              <a:ahLst/>
              <a:cxnLst/>
              <a:rect l="l" t="t" r="r" b="b"/>
              <a:pathLst>
                <a:path w="5858167" h="2703031">
                  <a:moveTo>
                    <a:pt x="0" y="0"/>
                  </a:moveTo>
                  <a:lnTo>
                    <a:pt x="5858167" y="0"/>
                  </a:lnTo>
                  <a:lnTo>
                    <a:pt x="5858167" y="2703031"/>
                  </a:lnTo>
                  <a:lnTo>
                    <a:pt x="0" y="27030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-323747" y="327608"/>
              <a:ext cx="5858167" cy="27506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З'єднаний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: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один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рівнем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підтримки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від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2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5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643576" y="1295401"/>
            <a:ext cx="2999223" cy="2990849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4117003" y="7828741"/>
            <a:ext cx="3878614" cy="503096"/>
            <a:chOff x="0" y="0"/>
            <a:chExt cx="5171485" cy="67079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171486" cy="670794"/>
            </a:xfrm>
            <a:custGeom>
              <a:avLst/>
              <a:gdLst/>
              <a:ahLst/>
              <a:cxnLst/>
              <a:rect l="l" t="t" r="r" b="b"/>
              <a:pathLst>
                <a:path w="5171486" h="670794">
                  <a:moveTo>
                    <a:pt x="0" y="0"/>
                  </a:moveTo>
                  <a:lnTo>
                    <a:pt x="5171486" y="0"/>
                  </a:lnTo>
                  <a:lnTo>
                    <a:pt x="5171486" y="670794"/>
                  </a:lnTo>
                  <a:lnTo>
                    <a:pt x="0" y="670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5171485" cy="7088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12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58587" y="2432030"/>
            <a:ext cx="3878615" cy="1065934"/>
            <a:chOff x="0" y="-34471"/>
            <a:chExt cx="5171486" cy="142124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171486" cy="577867"/>
            </a:xfrm>
            <a:custGeom>
              <a:avLst/>
              <a:gdLst/>
              <a:ahLst/>
              <a:cxnLst/>
              <a:rect l="l" t="t" r="r" b="b"/>
              <a:pathLst>
                <a:path w="5171486" h="577867">
                  <a:moveTo>
                    <a:pt x="0" y="0"/>
                  </a:moveTo>
                  <a:lnTo>
                    <a:pt x="5171486" y="0"/>
                  </a:lnTo>
                  <a:lnTo>
                    <a:pt x="5171486" y="577867"/>
                  </a:lnTo>
                  <a:lnTo>
                    <a:pt x="0" y="5778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352028" y="-34471"/>
              <a:ext cx="2386961" cy="14212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 8 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9" name="Freeform 39"/>
          <p:cNvSpPr/>
          <p:nvPr/>
        </p:nvSpPr>
        <p:spPr>
          <a:xfrm>
            <a:off x="3112590" y="6772708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1" r="-71"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1487810" y="677270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12514367" y="7858662"/>
            <a:ext cx="3878614" cy="503096"/>
            <a:chOff x="0" y="0"/>
            <a:chExt cx="5171485" cy="67079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171486" cy="670794"/>
            </a:xfrm>
            <a:custGeom>
              <a:avLst/>
              <a:gdLst/>
              <a:ahLst/>
              <a:cxnLst/>
              <a:rect l="l" t="t" r="r" b="b"/>
              <a:pathLst>
                <a:path w="5171486" h="670794">
                  <a:moveTo>
                    <a:pt x="0" y="0"/>
                  </a:moveTo>
                  <a:lnTo>
                    <a:pt x="5171486" y="0"/>
                  </a:lnTo>
                  <a:lnTo>
                    <a:pt x="5171486" y="670794"/>
                  </a:lnTo>
                  <a:lnTo>
                    <a:pt x="0" y="670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5171485" cy="7088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 учнів</a:t>
              </a:r>
            </a:p>
          </p:txBody>
        </p:sp>
      </p:grpSp>
      <p:sp>
        <p:nvSpPr>
          <p:cNvPr id="44" name="Freeform 44"/>
          <p:cNvSpPr/>
          <p:nvPr/>
        </p:nvSpPr>
        <p:spPr>
          <a:xfrm>
            <a:off x="460109" y="7076414"/>
            <a:ext cx="2442364" cy="2302546"/>
          </a:xfrm>
          <a:custGeom>
            <a:avLst/>
            <a:gdLst/>
            <a:ahLst/>
            <a:cxnLst/>
            <a:rect l="l" t="t" r="r" b="b"/>
            <a:pathLst>
              <a:path w="2937874" h="2921849">
                <a:moveTo>
                  <a:pt x="0" y="0"/>
                </a:moveTo>
                <a:lnTo>
                  <a:pt x="2937874" y="0"/>
                </a:lnTo>
                <a:lnTo>
                  <a:pt x="2937874" y="2921849"/>
                </a:lnTo>
                <a:lnTo>
                  <a:pt x="0" y="2921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14588648" y="6841271"/>
            <a:ext cx="3564378" cy="3038279"/>
          </a:xfrm>
          <a:custGeom>
            <a:avLst/>
            <a:gdLst/>
            <a:ahLst/>
            <a:cxnLst/>
            <a:rect l="l" t="t" r="r" b="b"/>
            <a:pathLst>
              <a:path w="3564378" h="2962889">
                <a:moveTo>
                  <a:pt x="0" y="0"/>
                </a:moveTo>
                <a:lnTo>
                  <a:pt x="3564378" y="0"/>
                </a:lnTo>
                <a:lnTo>
                  <a:pt x="3564378" y="2962889"/>
                </a:lnTo>
                <a:lnTo>
                  <a:pt x="0" y="2962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46" name="TextBox 46"/>
          <p:cNvSpPr txBox="1"/>
          <p:nvPr/>
        </p:nvSpPr>
        <p:spPr>
          <a:xfrm>
            <a:off x="6591951" y="4180950"/>
            <a:ext cx="13379364" cy="4344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800" b="1" dirty="0" err="1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Використання</a:t>
            </a:r>
            <a:r>
              <a:rPr lang="en-US" sz="2800" b="1" dirty="0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b="1" dirty="0" err="1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шрифту</a:t>
            </a:r>
            <a:r>
              <a:rPr lang="en-US" sz="2800" b="1" dirty="0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b="1" dirty="0" err="1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Брайля</a:t>
            </a:r>
            <a:r>
              <a:rPr lang="en-US" sz="2800" b="1" dirty="0">
                <a:solidFill>
                  <a:srgbClr val="D92424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76935" y="5387033"/>
            <a:ext cx="2271873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2 </a:t>
            </a:r>
            <a:r>
              <a:rPr lang="en-US" sz="3399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5037201" y="5334246"/>
            <a:ext cx="2003899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3 </a:t>
            </a:r>
            <a:r>
              <a:rPr lang="en-US" sz="3399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9682440" y="5248320"/>
            <a:ext cx="2003899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D92424"/>
                </a:solidFill>
                <a:latin typeface="Open Sans 2"/>
                <a:ea typeface="Open Sans 2"/>
                <a:cs typeface="Open Sans 2"/>
                <a:sym typeface="Open Sans 2"/>
              </a:rPr>
              <a:t>4 </a:t>
            </a:r>
            <a:r>
              <a:rPr lang="en-US" sz="3399" dirty="0" err="1">
                <a:solidFill>
                  <a:srgbClr val="D92424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D92424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4327680" y="5401320"/>
            <a:ext cx="2498314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D92424"/>
                </a:solidFill>
                <a:latin typeface="Open Sans 2"/>
                <a:ea typeface="Open Sans 2"/>
                <a:cs typeface="Open Sans 2"/>
                <a:sym typeface="Open Sans 2"/>
              </a:rPr>
              <a:t>5 </a:t>
            </a:r>
            <a:r>
              <a:rPr lang="en-US" sz="3399" dirty="0" err="1">
                <a:solidFill>
                  <a:srgbClr val="D92424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D92424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2050" name="Picture 2" descr="Результаты поиска изображений по запросу &quot;окуляри малюнок&quot;">
            <a:extLst>
              <a:ext uri="{FF2B5EF4-FFF2-40B4-BE49-F238E27FC236}">
                <a16:creationId xmlns:a16="http://schemas.microsoft.com/office/drawing/2014/main" id="{09E147DE-1445-E3C0-11B3-173568189E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59" b="24866"/>
          <a:stretch/>
        </p:blipFill>
        <p:spPr bwMode="auto">
          <a:xfrm>
            <a:off x="14327680" y="1875001"/>
            <a:ext cx="2747728" cy="1299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665" y="4270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581109" y="396977"/>
            <a:ext cx="17498579" cy="3774973"/>
            <a:chOff x="0" y="0"/>
            <a:chExt cx="23331439" cy="50332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331439" cy="5033297"/>
            </a:xfrm>
            <a:custGeom>
              <a:avLst/>
              <a:gdLst/>
              <a:ahLst/>
              <a:cxnLst/>
              <a:rect l="l" t="t" r="r" b="b"/>
              <a:pathLst>
                <a:path w="23331439" h="5033297">
                  <a:moveTo>
                    <a:pt x="0" y="0"/>
                  </a:moveTo>
                  <a:lnTo>
                    <a:pt x="23331439" y="0"/>
                  </a:lnTo>
                  <a:lnTo>
                    <a:pt x="23331439" y="5033297"/>
                  </a:lnTo>
                  <a:lnTo>
                    <a:pt x="0" y="50332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3331439" cy="503329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для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з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функціональними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моторними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або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фізичними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труднощами</a:t>
              </a:r>
              <a:endParaRPr lang="en-US" sz="44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81575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D92424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D9242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31793" y="5967412"/>
            <a:ext cx="3561832" cy="346934"/>
            <a:chOff x="-262543" y="0"/>
            <a:chExt cx="4749110" cy="46257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262543" y="696"/>
              <a:ext cx="4486567" cy="461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1974" b="1" dirty="0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1986C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26989" y="5953126"/>
            <a:ext cx="3555194" cy="761926"/>
            <a:chOff x="-253692" y="-19049"/>
            <a:chExt cx="4740259" cy="10159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86567" cy="996853"/>
            </a:xfrm>
            <a:custGeom>
              <a:avLst/>
              <a:gdLst/>
              <a:ahLst/>
              <a:cxnLst/>
              <a:rect l="l" t="t" r="r" b="b"/>
              <a:pathLst>
                <a:path w="4486567" h="996853">
                  <a:moveTo>
                    <a:pt x="0" y="0"/>
                  </a:moveTo>
                  <a:lnTo>
                    <a:pt x="4486567" y="0"/>
                  </a:lnTo>
                  <a:lnTo>
                    <a:pt x="4486567" y="996853"/>
                  </a:lnTo>
                  <a:lnTo>
                    <a:pt x="0" y="996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-253692" y="-19049"/>
              <a:ext cx="4486567" cy="10159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1986CF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1986CF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5817" y="5967413"/>
            <a:ext cx="3364925" cy="423768"/>
            <a:chOff x="0" y="0"/>
            <a:chExt cx="4486567" cy="5650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567" cy="565025"/>
            </a:xfrm>
            <a:custGeom>
              <a:avLst/>
              <a:gdLst/>
              <a:ahLst/>
              <a:cxnLst/>
              <a:rect l="l" t="t" r="r" b="b"/>
              <a:pathLst>
                <a:path w="4486567" h="565025">
                  <a:moveTo>
                    <a:pt x="0" y="0"/>
                  </a:moveTo>
                  <a:lnTo>
                    <a:pt x="4486567" y="0"/>
                  </a:lnTo>
                  <a:lnTo>
                    <a:pt x="4486567" y="565025"/>
                  </a:lnTo>
                  <a:lnTo>
                    <a:pt x="0" y="565025"/>
                  </a:lnTo>
                  <a:close/>
                </a:path>
              </a:pathLst>
            </a:custGeom>
            <a:solidFill>
              <a:srgbClr val="FF3131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486567" cy="5840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 ступеня прояву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601474" y="5824046"/>
            <a:ext cx="4221781" cy="774892"/>
            <a:chOff x="0" y="-36337"/>
            <a:chExt cx="5629042" cy="103319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6567" cy="996853"/>
            </a:xfrm>
            <a:custGeom>
              <a:avLst/>
              <a:gdLst/>
              <a:ahLst/>
              <a:cxnLst/>
              <a:rect l="l" t="t" r="r" b="b"/>
              <a:pathLst>
                <a:path w="4486567" h="996853">
                  <a:moveTo>
                    <a:pt x="0" y="0"/>
                  </a:moveTo>
                  <a:lnTo>
                    <a:pt x="4486567" y="0"/>
                  </a:lnTo>
                  <a:lnTo>
                    <a:pt x="4486567" y="996853"/>
                  </a:lnTo>
                  <a:lnTo>
                    <a:pt x="0" y="996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142475" y="-36337"/>
              <a:ext cx="4486567" cy="101590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FF3131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279309" y="2598335"/>
            <a:ext cx="3825780" cy="2027273"/>
            <a:chOff x="0" y="0"/>
            <a:chExt cx="5101040" cy="2703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101041" cy="2703031"/>
            </a:xfrm>
            <a:custGeom>
              <a:avLst/>
              <a:gdLst/>
              <a:ahLst/>
              <a:cxnLst/>
              <a:rect l="l" t="t" r="r" b="b"/>
              <a:pathLst>
                <a:path w="5101041" h="2703031">
                  <a:moveTo>
                    <a:pt x="0" y="0"/>
                  </a:moveTo>
                  <a:lnTo>
                    <a:pt x="5101041" y="0"/>
                  </a:lnTo>
                  <a:lnTo>
                    <a:pt x="5101041" y="2703031"/>
                  </a:lnTo>
                  <a:lnTo>
                    <a:pt x="0" y="27030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101040" cy="27506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З'єднаний клас зараховують в один клас дітей з 2,3,4,5 рівнями підтримки 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2976197" y="6803175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616056" y="2744450"/>
            <a:ext cx="1796397" cy="1135465"/>
            <a:chOff x="0" y="0"/>
            <a:chExt cx="2395197" cy="151395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2395197" cy="1513953"/>
            </a:xfrm>
            <a:custGeom>
              <a:avLst/>
              <a:gdLst/>
              <a:ahLst/>
              <a:cxnLst/>
              <a:rect l="l" t="t" r="r" b="b"/>
              <a:pathLst>
                <a:path w="2395197" h="1513953">
                  <a:moveTo>
                    <a:pt x="0" y="0"/>
                  </a:moveTo>
                  <a:lnTo>
                    <a:pt x="2395197" y="0"/>
                  </a:lnTo>
                  <a:lnTo>
                    <a:pt x="2395197" y="1513953"/>
                  </a:lnTo>
                  <a:lnTo>
                    <a:pt x="0" y="15139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2395197" cy="15520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829335" y="176364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1" r="-71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487810" y="695576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2368790" y="7698407"/>
            <a:ext cx="1339479" cy="1291891"/>
            <a:chOff x="0" y="-395436"/>
            <a:chExt cx="1785972" cy="172252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685837" cy="795425"/>
            </a:xfrm>
            <a:custGeom>
              <a:avLst/>
              <a:gdLst/>
              <a:ahLst/>
              <a:cxnLst/>
              <a:rect l="l" t="t" r="r" b="b"/>
              <a:pathLst>
                <a:path w="1685837" h="795425">
                  <a:moveTo>
                    <a:pt x="0" y="0"/>
                  </a:moveTo>
                  <a:lnTo>
                    <a:pt x="1685837" y="0"/>
                  </a:lnTo>
                  <a:lnTo>
                    <a:pt x="1685837" y="795425"/>
                  </a:lnTo>
                  <a:lnTo>
                    <a:pt x="0" y="7954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0135" y="-395436"/>
              <a:ext cx="1685837" cy="172252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 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у класі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755401" y="7414337"/>
            <a:ext cx="2246796" cy="1724465"/>
            <a:chOff x="0" y="-337620"/>
            <a:chExt cx="2995728" cy="2299287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448724" cy="1961667"/>
            </a:xfrm>
            <a:custGeom>
              <a:avLst/>
              <a:gdLst/>
              <a:ahLst/>
              <a:cxnLst/>
              <a:rect l="l" t="t" r="r" b="b"/>
              <a:pathLst>
                <a:path w="2448724" h="1961667">
                  <a:moveTo>
                    <a:pt x="0" y="0"/>
                  </a:moveTo>
                  <a:lnTo>
                    <a:pt x="2448724" y="0"/>
                  </a:lnTo>
                  <a:lnTo>
                    <a:pt x="2448724" y="1961667"/>
                  </a:lnTo>
                  <a:lnTo>
                    <a:pt x="0" y="19616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547004" y="-337620"/>
              <a:ext cx="2448724" cy="19997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12 </a:t>
              </a:r>
              <a:endParaRPr lang="uk-UA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  <a:p>
              <a:pPr algn="l">
                <a:lnSpc>
                  <a:spcPts val="3387"/>
                </a:lnSpc>
              </a:pP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у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класі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>
            <a:off x="12368790" y="2213051"/>
            <a:ext cx="4020929" cy="2412557"/>
          </a:xfrm>
          <a:custGeom>
            <a:avLst/>
            <a:gdLst/>
            <a:ahLst/>
            <a:cxnLst/>
            <a:rect l="l" t="t" r="r" b="b"/>
            <a:pathLst>
              <a:path w="4020929" h="2412557">
                <a:moveTo>
                  <a:pt x="0" y="0"/>
                </a:moveTo>
                <a:lnTo>
                  <a:pt x="4020928" y="0"/>
                </a:lnTo>
                <a:lnTo>
                  <a:pt x="4020928" y="2412558"/>
                </a:lnTo>
                <a:lnTo>
                  <a:pt x="0" y="24125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>
            <a:off x="316075" y="7547313"/>
            <a:ext cx="2395088" cy="2430439"/>
          </a:xfrm>
          <a:custGeom>
            <a:avLst/>
            <a:gdLst/>
            <a:ahLst/>
            <a:cxnLst/>
            <a:rect l="l" t="t" r="r" b="b"/>
            <a:pathLst>
              <a:path w="2395088" h="2430439">
                <a:moveTo>
                  <a:pt x="0" y="0"/>
                </a:moveTo>
                <a:lnTo>
                  <a:pt x="2395087" y="0"/>
                </a:lnTo>
                <a:lnTo>
                  <a:pt x="2395087" y="2430439"/>
                </a:lnTo>
                <a:lnTo>
                  <a:pt x="0" y="24304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46"/>
          <p:cNvSpPr txBox="1"/>
          <p:nvPr/>
        </p:nvSpPr>
        <p:spPr>
          <a:xfrm>
            <a:off x="685800" y="5387033"/>
            <a:ext cx="2092783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2 </a:t>
            </a:r>
            <a:r>
              <a:rPr lang="en-US" sz="3399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114364" y="5334246"/>
            <a:ext cx="1952778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3 </a:t>
            </a:r>
            <a:r>
              <a:rPr lang="en-US" sz="3399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9440526" y="5334246"/>
            <a:ext cx="2047284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4 </a:t>
            </a:r>
            <a:r>
              <a:rPr lang="en-US" sz="3399" dirty="0" err="1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FF3131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4436941" y="5269476"/>
            <a:ext cx="1952778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5 </a:t>
            </a:r>
            <a:r>
              <a:rPr lang="en-US" sz="3399" dirty="0" err="1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FF3131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70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56041" y="95280"/>
            <a:ext cx="15916853" cy="2570928"/>
            <a:chOff x="0" y="0"/>
            <a:chExt cx="21222470" cy="342790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222470" cy="3427904"/>
            </a:xfrm>
            <a:custGeom>
              <a:avLst/>
              <a:gdLst/>
              <a:ahLst/>
              <a:cxnLst/>
              <a:rect l="l" t="t" r="r" b="b"/>
              <a:pathLst>
                <a:path w="21222470" h="3427904">
                  <a:moveTo>
                    <a:pt x="0" y="0"/>
                  </a:moveTo>
                  <a:lnTo>
                    <a:pt x="21222470" y="0"/>
                  </a:lnTo>
                  <a:lnTo>
                    <a:pt x="21222470" y="3427904"/>
                  </a:lnTo>
                  <a:lnTo>
                    <a:pt x="0" y="34279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1222470" cy="342790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для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з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соціоадаптаційними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/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соціокультурними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труднощами</a:t>
              </a:r>
              <a:endParaRPr lang="en-US" sz="44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81575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5953125"/>
            <a:ext cx="3364925" cy="787476"/>
            <a:chOff x="0" y="-19049"/>
            <a:chExt cx="4486567" cy="10499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49"/>
              <a:ext cx="4486567" cy="104997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201514" y="5953125"/>
            <a:ext cx="3657552" cy="670283"/>
            <a:chOff x="-154325" y="-19049"/>
            <a:chExt cx="4876736" cy="89371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-154325" y="-19049"/>
              <a:ext cx="4876736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5817" y="5967412"/>
            <a:ext cx="3364925" cy="332125"/>
            <a:chOff x="0" y="0"/>
            <a:chExt cx="4486567" cy="44283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4486567" cy="4618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94375" y="5953125"/>
            <a:ext cx="3784025" cy="670283"/>
            <a:chOff x="0" y="-19049"/>
            <a:chExt cx="5045367" cy="89371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19049"/>
              <a:ext cx="50453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47188" y="2517609"/>
            <a:ext cx="4393625" cy="1943164"/>
            <a:chOff x="0" y="0"/>
            <a:chExt cx="5858167" cy="259088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858167" cy="2590885"/>
            </a:xfrm>
            <a:custGeom>
              <a:avLst/>
              <a:gdLst/>
              <a:ahLst/>
              <a:cxnLst/>
              <a:rect l="l" t="t" r="r" b="b"/>
              <a:pathLst>
                <a:path w="5858167" h="2590885">
                  <a:moveTo>
                    <a:pt x="0" y="0"/>
                  </a:moveTo>
                  <a:lnTo>
                    <a:pt x="5858167" y="0"/>
                  </a:lnTo>
                  <a:lnTo>
                    <a:pt x="5858167" y="2590885"/>
                  </a:lnTo>
                  <a:lnTo>
                    <a:pt x="0" y="25908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858167" cy="263851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 в один клас дітей з 2,3,4,5 рівнями підтримки. 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4444968" y="2930657"/>
            <a:ext cx="1635583" cy="1772586"/>
            <a:chOff x="0" y="0"/>
            <a:chExt cx="1769657" cy="191789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91394" cy="1821163"/>
            </a:xfrm>
            <a:custGeom>
              <a:avLst/>
              <a:gdLst/>
              <a:ahLst/>
              <a:cxnLst/>
              <a:rect l="l" t="t" r="r" b="b"/>
              <a:pathLst>
                <a:path w="1591394" h="1821163">
                  <a:moveTo>
                    <a:pt x="0" y="0"/>
                  </a:moveTo>
                  <a:lnTo>
                    <a:pt x="1591394" y="0"/>
                  </a:lnTo>
                  <a:lnTo>
                    <a:pt x="1591394" y="1821163"/>
                  </a:lnTo>
                  <a:lnTo>
                    <a:pt x="0" y="18211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78263" y="58627"/>
              <a:ext cx="1591394" cy="185926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6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5" name="Freeform 35"/>
          <p:cNvSpPr/>
          <p:nvPr/>
        </p:nvSpPr>
        <p:spPr>
          <a:xfrm>
            <a:off x="3554959" y="2034956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75964" y="7569086"/>
            <a:ext cx="3378994" cy="2513127"/>
          </a:xfrm>
          <a:custGeom>
            <a:avLst/>
            <a:gdLst/>
            <a:ahLst/>
            <a:cxnLst/>
            <a:rect l="l" t="t" r="r" b="b"/>
            <a:pathLst>
              <a:path w="3378994" h="2513127">
                <a:moveTo>
                  <a:pt x="0" y="0"/>
                </a:moveTo>
                <a:lnTo>
                  <a:pt x="3378995" y="0"/>
                </a:lnTo>
                <a:lnTo>
                  <a:pt x="3378995" y="2513126"/>
                </a:lnTo>
                <a:lnTo>
                  <a:pt x="0" y="25131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028700" y="1521471"/>
            <a:ext cx="2100039" cy="3092374"/>
          </a:xfrm>
          <a:custGeom>
            <a:avLst/>
            <a:gdLst/>
            <a:ahLst/>
            <a:cxnLst/>
            <a:rect l="l" t="t" r="r" b="b"/>
            <a:pathLst>
              <a:path w="2100039" h="3092374">
                <a:moveTo>
                  <a:pt x="0" y="0"/>
                </a:moveTo>
                <a:lnTo>
                  <a:pt x="2100039" y="0"/>
                </a:lnTo>
                <a:lnTo>
                  <a:pt x="2100039" y="3092373"/>
                </a:lnTo>
                <a:lnTo>
                  <a:pt x="0" y="30923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44" b="-1544"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4020848" y="6918081"/>
            <a:ext cx="3657552" cy="2935185"/>
          </a:xfrm>
          <a:custGeom>
            <a:avLst/>
            <a:gdLst/>
            <a:ahLst/>
            <a:cxnLst/>
            <a:rect l="l" t="t" r="r" b="b"/>
            <a:pathLst>
              <a:path w="3657552" h="2935185">
                <a:moveTo>
                  <a:pt x="0" y="0"/>
                </a:moveTo>
                <a:lnTo>
                  <a:pt x="3657552" y="0"/>
                </a:lnTo>
                <a:lnTo>
                  <a:pt x="3657552" y="2935185"/>
                </a:lnTo>
                <a:lnTo>
                  <a:pt x="0" y="29351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3258800" y="2301481"/>
            <a:ext cx="1839673" cy="1877217"/>
          </a:xfrm>
          <a:custGeom>
            <a:avLst/>
            <a:gdLst/>
            <a:ahLst/>
            <a:cxnLst/>
            <a:rect l="l" t="t" r="r" b="b"/>
            <a:pathLst>
              <a:path w="1839673" h="1877217">
                <a:moveTo>
                  <a:pt x="0" y="0"/>
                </a:moveTo>
                <a:lnTo>
                  <a:pt x="1839673" y="0"/>
                </a:lnTo>
                <a:lnTo>
                  <a:pt x="1839673" y="1877217"/>
                </a:lnTo>
                <a:lnTo>
                  <a:pt x="0" y="18772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830944" y="5387033"/>
            <a:ext cx="2100039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 </a:t>
            </a:r>
            <a:r>
              <a:rPr lang="en-US" sz="3399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5005661" y="5387033"/>
            <a:ext cx="2100038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3 </a:t>
            </a:r>
            <a:r>
              <a:rPr lang="en-US" sz="3399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376230" y="5387033"/>
            <a:ext cx="2100038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4 </a:t>
            </a:r>
            <a:r>
              <a:rPr lang="en-US" sz="3399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3668338" y="5387033"/>
            <a:ext cx="2100037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5 </a:t>
            </a:r>
            <a:r>
              <a:rPr lang="en-US" sz="3399" dirty="0" err="1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12" y="-1905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78592" y="329384"/>
            <a:ext cx="10259579" cy="2301048"/>
            <a:chOff x="0" y="0"/>
            <a:chExt cx="13679439" cy="30680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79439" cy="3068064"/>
            </a:xfrm>
            <a:custGeom>
              <a:avLst/>
              <a:gdLst/>
              <a:ahLst/>
              <a:cxnLst/>
              <a:rect l="l" t="t" r="r" b="b"/>
              <a:pathLst>
                <a:path w="13679439" h="3068064">
                  <a:moveTo>
                    <a:pt x="0" y="0"/>
                  </a:moveTo>
                  <a:lnTo>
                    <a:pt x="13679439" y="0"/>
                  </a:lnTo>
                  <a:lnTo>
                    <a:pt x="13679439" y="3068064"/>
                  </a:lnTo>
                  <a:lnTo>
                    <a:pt x="0" y="306806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3679439" cy="306806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для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з</a:t>
              </a: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і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складними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порушеннями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розвитку</a:t>
              </a:r>
              <a:endParaRPr lang="en-US" sz="44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723038" y="4984992"/>
            <a:ext cx="320777" cy="320777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D9242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5967412"/>
            <a:ext cx="3364925" cy="889671"/>
            <a:chOff x="0" y="0"/>
            <a:chExt cx="4486567" cy="4428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486567" cy="4618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317258" y="5967412"/>
            <a:ext cx="3364925" cy="655996"/>
            <a:chOff x="0" y="0"/>
            <a:chExt cx="4486567" cy="87466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486567" cy="8937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05817" y="5967412"/>
            <a:ext cx="3364925" cy="332125"/>
            <a:chOff x="0" y="0"/>
            <a:chExt cx="4486567" cy="4428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19050"/>
              <a:ext cx="4486567" cy="4618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894375" y="5967412"/>
            <a:ext cx="3364925" cy="655996"/>
            <a:chOff x="0" y="0"/>
            <a:chExt cx="4486567" cy="87466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19050"/>
              <a:ext cx="4486567" cy="89371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784885" y="2082639"/>
            <a:ext cx="6503395" cy="2503456"/>
            <a:chOff x="-243740" y="0"/>
            <a:chExt cx="8671193" cy="333794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427453" cy="3141348"/>
            </a:xfrm>
            <a:custGeom>
              <a:avLst/>
              <a:gdLst/>
              <a:ahLst/>
              <a:cxnLst/>
              <a:rect l="l" t="t" r="r" b="b"/>
              <a:pathLst>
                <a:path w="8427453" h="3141348">
                  <a:moveTo>
                    <a:pt x="0" y="0"/>
                  </a:moveTo>
                  <a:lnTo>
                    <a:pt x="8427453" y="0"/>
                  </a:lnTo>
                  <a:lnTo>
                    <a:pt x="8427453" y="3141348"/>
                  </a:lnTo>
                  <a:lnTo>
                    <a:pt x="0" y="31413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-243740" y="148968"/>
              <a:ext cx="8427453" cy="318897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один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 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4-5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рівнем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підтримки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поєднанні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іншими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різними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типами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труднощів</a:t>
              </a:r>
              <a:r>
                <a:rPr lang="en-US" sz="2741" b="1" dirty="0">
                  <a:solidFill>
                    <a:srgbClr val="FF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855892" y="2768773"/>
            <a:ext cx="1158225" cy="1218230"/>
            <a:chOff x="0" y="0"/>
            <a:chExt cx="1544300" cy="16243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44300" cy="1624307"/>
            </a:xfrm>
            <a:custGeom>
              <a:avLst/>
              <a:gdLst/>
              <a:ahLst/>
              <a:cxnLst/>
              <a:rect l="l" t="t" r="r" b="b"/>
              <a:pathLst>
                <a:path w="1544300" h="1624307">
                  <a:moveTo>
                    <a:pt x="0" y="0"/>
                  </a:moveTo>
                  <a:lnTo>
                    <a:pt x="1544300" y="0"/>
                  </a:lnTo>
                  <a:lnTo>
                    <a:pt x="1544300" y="1624307"/>
                  </a:lnTo>
                  <a:lnTo>
                    <a:pt x="0" y="16243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544300" cy="16624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6 дітей</a:t>
              </a:r>
            </a:p>
          </p:txBody>
        </p:sp>
      </p:grpSp>
      <p:sp>
        <p:nvSpPr>
          <p:cNvPr id="31" name="Freeform 31"/>
          <p:cNvSpPr/>
          <p:nvPr/>
        </p:nvSpPr>
        <p:spPr>
          <a:xfrm>
            <a:off x="829335" y="176364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381000" y="8164844"/>
            <a:ext cx="11278362" cy="1792772"/>
            <a:chOff x="-333504" y="-66675"/>
            <a:chExt cx="15037816" cy="2390362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4704312" cy="1739330"/>
            </a:xfrm>
            <a:custGeom>
              <a:avLst/>
              <a:gdLst/>
              <a:ahLst/>
              <a:cxnLst/>
              <a:rect l="l" t="t" r="r" b="b"/>
              <a:pathLst>
                <a:path w="14704312" h="1739330">
                  <a:moveTo>
                    <a:pt x="0" y="0"/>
                  </a:moveTo>
                  <a:lnTo>
                    <a:pt x="14704312" y="0"/>
                  </a:lnTo>
                  <a:lnTo>
                    <a:pt x="14704312" y="1739330"/>
                  </a:lnTo>
                  <a:lnTo>
                    <a:pt x="0" y="17393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-333504" y="-66675"/>
              <a:ext cx="15037816" cy="239036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759"/>
                </a:lnSpc>
              </a:pPr>
              <a:r>
                <a:rPr lang="uk-UA" sz="3399" dirty="0">
                  <a:latin typeface="Open Sans 1"/>
                  <a:ea typeface="Open Sans 1"/>
                  <a:cs typeface="Open Sans 1"/>
                  <a:sym typeface="Open Sans 1"/>
                </a:rPr>
                <a:t>Наприклад: </a:t>
              </a:r>
              <a:r>
                <a:rPr lang="en-US" sz="3399" dirty="0" err="1">
                  <a:latin typeface="Open Sans 1"/>
                  <a:ea typeface="Open Sans 1"/>
                  <a:cs typeface="Open Sans 1"/>
                  <a:sym typeface="Open Sans 1"/>
                </a:rPr>
                <a:t>Інтелектуальні</a:t>
              </a:r>
              <a:r>
                <a:rPr lang="en-US" sz="3399" dirty="0">
                  <a:latin typeface="Open Sans 1"/>
                  <a:ea typeface="Open Sans 1"/>
                  <a:cs typeface="Open Sans 1"/>
                  <a:sym typeface="Open Sans 1"/>
                </a:rPr>
                <a:t> </a:t>
              </a:r>
              <a:r>
                <a:rPr lang="en-US" sz="3399" dirty="0" err="1">
                  <a:latin typeface="Open Sans 1"/>
                  <a:ea typeface="Open Sans 1"/>
                  <a:cs typeface="Open Sans 1"/>
                  <a:sym typeface="Open Sans 1"/>
                </a:rPr>
                <a:t>труднощі+сенсорні</a:t>
              </a:r>
              <a:r>
                <a:rPr lang="en-US" sz="3399" dirty="0">
                  <a:latin typeface="Open Sans 1"/>
                  <a:ea typeface="Open Sans 1"/>
                  <a:cs typeface="Open Sans 1"/>
                  <a:sym typeface="Open Sans 1"/>
                </a:rPr>
                <a:t>/</a:t>
              </a:r>
              <a:r>
                <a:rPr lang="en-US" sz="3399" dirty="0" err="1">
                  <a:latin typeface="Open Sans 1"/>
                  <a:ea typeface="Open Sans 1"/>
                  <a:cs typeface="Open Sans 1"/>
                  <a:sym typeface="Open Sans 1"/>
                </a:rPr>
                <a:t>фізичні</a:t>
              </a:r>
              <a:r>
                <a:rPr lang="en-US" sz="3399" dirty="0">
                  <a:latin typeface="Open Sans 1"/>
                  <a:ea typeface="Open Sans 1"/>
                  <a:cs typeface="Open Sans 1"/>
                  <a:sym typeface="Open Sans 1"/>
                </a:rPr>
                <a:t>/</a:t>
              </a:r>
              <a:r>
                <a:rPr lang="uk-UA" sz="3399" dirty="0">
                  <a:latin typeface="Open Sans 1"/>
                  <a:ea typeface="Open Sans 1"/>
                  <a:cs typeface="Open Sans 1"/>
                  <a:sym typeface="Open Sans 1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мовленнєві</a:t>
              </a:r>
              <a:r>
                <a:rPr lang="en-US" sz="3399" dirty="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/ </a:t>
              </a:r>
              <a:r>
                <a:rPr lang="en-US" sz="3399" dirty="0" err="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соціоадаптаційні</a:t>
              </a:r>
              <a:r>
                <a:rPr lang="en-US" sz="3399" dirty="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 </a:t>
              </a:r>
              <a:r>
                <a:rPr lang="en-US" sz="3399" dirty="0" err="1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труднощі</a:t>
              </a:r>
              <a:r>
                <a:rPr lang="uk-UA" sz="3399" dirty="0">
                  <a:solidFill>
                    <a:srgbClr val="000000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/навчальні</a:t>
              </a:r>
              <a:endParaRPr lang="en-US" sz="3399" dirty="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202616">
            <a:off x="2518288" y="4965902"/>
            <a:ext cx="323850" cy="323850"/>
            <a:chOff x="0" y="0"/>
            <a:chExt cx="431800" cy="431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5FAD4B"/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6380892" y="4976695"/>
            <a:ext cx="323850" cy="323850"/>
            <a:chOff x="0" y="0"/>
            <a:chExt cx="431800" cy="431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EBC239"/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9626528" y="5289029"/>
            <a:ext cx="2358232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4 РІВЕНЬ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059161" y="5360208"/>
            <a:ext cx="2455011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5 РІВЕНЬ</a:t>
            </a: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0C3B462E-EBB3-FF44-D9CB-F29AB31FD9B2}"/>
              </a:ext>
            </a:extLst>
          </p:cNvPr>
          <p:cNvGrpSpPr>
            <a:grpSpLocks noChangeAspect="1"/>
          </p:cNvGrpSpPr>
          <p:nvPr/>
        </p:nvGrpSpPr>
        <p:grpSpPr>
          <a:xfrm>
            <a:off x="13594792" y="6601441"/>
            <a:ext cx="3943379" cy="3521575"/>
            <a:chOff x="0" y="0"/>
            <a:chExt cx="6313170" cy="63500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0DFC8B3-9FEC-24CA-BE69-21BD1FFB3ABD}"/>
                </a:ext>
              </a:extLst>
            </p:cNvPr>
            <p:cNvSpPr/>
            <p:nvPr/>
          </p:nvSpPr>
          <p:spPr>
            <a:xfrm>
              <a:off x="0" y="689610"/>
              <a:ext cx="3816350" cy="2510790"/>
            </a:xfrm>
            <a:custGeom>
              <a:avLst/>
              <a:gdLst/>
              <a:ahLst/>
              <a:cxnLst/>
              <a:rect l="l" t="t" r="r" b="b"/>
              <a:pathLst>
                <a:path w="3816350" h="2510790">
                  <a:moveTo>
                    <a:pt x="1379220" y="2510790"/>
                  </a:moveTo>
                  <a:cubicBezTo>
                    <a:pt x="1612900" y="2504440"/>
                    <a:pt x="1753870" y="2421890"/>
                    <a:pt x="1753870" y="2320290"/>
                  </a:cubicBezTo>
                  <a:cubicBezTo>
                    <a:pt x="1753870" y="2266950"/>
                    <a:pt x="1701800" y="2217420"/>
                    <a:pt x="1617980" y="2183130"/>
                  </a:cubicBezTo>
                  <a:cubicBezTo>
                    <a:pt x="1578610" y="2170430"/>
                    <a:pt x="1427480" y="2127250"/>
                    <a:pt x="1427480" y="2014220"/>
                  </a:cubicBezTo>
                  <a:cubicBezTo>
                    <a:pt x="1427480" y="2002790"/>
                    <a:pt x="1428750" y="2001520"/>
                    <a:pt x="1430020" y="1993900"/>
                  </a:cubicBezTo>
                  <a:cubicBezTo>
                    <a:pt x="1452880" y="1897380"/>
                    <a:pt x="1643380" y="1822450"/>
                    <a:pt x="1874520" y="1822450"/>
                  </a:cubicBezTo>
                  <a:cubicBezTo>
                    <a:pt x="2105660" y="1822450"/>
                    <a:pt x="2296160" y="1897380"/>
                    <a:pt x="2319020" y="1993900"/>
                  </a:cubicBezTo>
                  <a:cubicBezTo>
                    <a:pt x="2320290" y="2000250"/>
                    <a:pt x="2322830" y="2002790"/>
                    <a:pt x="2321560" y="2014220"/>
                  </a:cubicBezTo>
                  <a:cubicBezTo>
                    <a:pt x="2321560" y="2103120"/>
                    <a:pt x="2171700" y="2164080"/>
                    <a:pt x="2131060" y="2183130"/>
                  </a:cubicBezTo>
                  <a:cubicBezTo>
                    <a:pt x="2047240" y="2217420"/>
                    <a:pt x="1995170" y="2266950"/>
                    <a:pt x="1995170" y="2320290"/>
                  </a:cubicBezTo>
                  <a:cubicBezTo>
                    <a:pt x="1995170" y="2421890"/>
                    <a:pt x="2136140" y="2504440"/>
                    <a:pt x="2369820" y="2510790"/>
                  </a:cubicBezTo>
                  <a:lnTo>
                    <a:pt x="3129280" y="2510790"/>
                  </a:lnTo>
                  <a:lnTo>
                    <a:pt x="3129280" y="1677670"/>
                  </a:lnTo>
                  <a:cubicBezTo>
                    <a:pt x="3135630" y="1443990"/>
                    <a:pt x="3218180" y="1303020"/>
                    <a:pt x="3319780" y="1303020"/>
                  </a:cubicBezTo>
                  <a:cubicBezTo>
                    <a:pt x="3373120" y="1303020"/>
                    <a:pt x="3422650" y="1355090"/>
                    <a:pt x="3456940" y="1438910"/>
                  </a:cubicBezTo>
                  <a:cubicBezTo>
                    <a:pt x="3474720" y="1478280"/>
                    <a:pt x="3536950" y="1629410"/>
                    <a:pt x="3625850" y="1629410"/>
                  </a:cubicBezTo>
                  <a:cubicBezTo>
                    <a:pt x="3636010" y="1630680"/>
                    <a:pt x="3638550" y="1628140"/>
                    <a:pt x="3644900" y="1626870"/>
                  </a:cubicBezTo>
                  <a:cubicBezTo>
                    <a:pt x="3741420" y="1604010"/>
                    <a:pt x="3816350" y="1413510"/>
                    <a:pt x="3816350" y="1182370"/>
                  </a:cubicBezTo>
                  <a:cubicBezTo>
                    <a:pt x="3816350" y="951230"/>
                    <a:pt x="3741420" y="760730"/>
                    <a:pt x="3644900" y="737870"/>
                  </a:cubicBezTo>
                  <a:cubicBezTo>
                    <a:pt x="3638550" y="736600"/>
                    <a:pt x="3636010" y="735330"/>
                    <a:pt x="3625850" y="735330"/>
                  </a:cubicBezTo>
                  <a:cubicBezTo>
                    <a:pt x="3512820" y="735330"/>
                    <a:pt x="3469640" y="886460"/>
                    <a:pt x="3456940" y="925830"/>
                  </a:cubicBezTo>
                  <a:cubicBezTo>
                    <a:pt x="3422650" y="1009650"/>
                    <a:pt x="3373120" y="1061720"/>
                    <a:pt x="3319780" y="1061720"/>
                  </a:cubicBezTo>
                  <a:cubicBezTo>
                    <a:pt x="3218180" y="1061720"/>
                    <a:pt x="3135630" y="920750"/>
                    <a:pt x="3129280" y="687070"/>
                  </a:cubicBezTo>
                  <a:lnTo>
                    <a:pt x="3129280" y="0"/>
                  </a:lnTo>
                  <a:lnTo>
                    <a:pt x="2423160" y="0"/>
                  </a:lnTo>
                  <a:cubicBezTo>
                    <a:pt x="2189480" y="6350"/>
                    <a:pt x="2048510" y="88900"/>
                    <a:pt x="2048510" y="190500"/>
                  </a:cubicBezTo>
                  <a:cubicBezTo>
                    <a:pt x="2048510" y="243840"/>
                    <a:pt x="2100580" y="293370"/>
                    <a:pt x="2184400" y="327660"/>
                  </a:cubicBezTo>
                  <a:cubicBezTo>
                    <a:pt x="2223770" y="340360"/>
                    <a:pt x="2374900" y="383540"/>
                    <a:pt x="2374900" y="496570"/>
                  </a:cubicBezTo>
                  <a:cubicBezTo>
                    <a:pt x="2374900" y="508000"/>
                    <a:pt x="2373630" y="509270"/>
                    <a:pt x="2372360" y="516890"/>
                  </a:cubicBezTo>
                  <a:cubicBezTo>
                    <a:pt x="2349500" y="613410"/>
                    <a:pt x="2159000" y="688340"/>
                    <a:pt x="1927860" y="688340"/>
                  </a:cubicBezTo>
                  <a:cubicBezTo>
                    <a:pt x="1696720" y="688340"/>
                    <a:pt x="1506220" y="613410"/>
                    <a:pt x="1483360" y="516890"/>
                  </a:cubicBezTo>
                  <a:cubicBezTo>
                    <a:pt x="1482090" y="510540"/>
                    <a:pt x="1479550" y="508000"/>
                    <a:pt x="1480820" y="496570"/>
                  </a:cubicBezTo>
                  <a:cubicBezTo>
                    <a:pt x="1480820" y="407670"/>
                    <a:pt x="1630680" y="346710"/>
                    <a:pt x="1671320" y="327660"/>
                  </a:cubicBezTo>
                  <a:cubicBezTo>
                    <a:pt x="1755140" y="293370"/>
                    <a:pt x="1807210" y="243840"/>
                    <a:pt x="1807210" y="190500"/>
                  </a:cubicBezTo>
                  <a:cubicBezTo>
                    <a:pt x="1807210" y="88900"/>
                    <a:pt x="1666240" y="6350"/>
                    <a:pt x="1432560" y="0"/>
                  </a:cubicBezTo>
                  <a:lnTo>
                    <a:pt x="688340" y="0"/>
                  </a:lnTo>
                  <a:lnTo>
                    <a:pt x="688340" y="694690"/>
                  </a:lnTo>
                  <a:cubicBezTo>
                    <a:pt x="681990" y="928370"/>
                    <a:pt x="599440" y="1069340"/>
                    <a:pt x="497840" y="1069340"/>
                  </a:cubicBezTo>
                  <a:cubicBezTo>
                    <a:pt x="444500" y="1069340"/>
                    <a:pt x="394970" y="1017270"/>
                    <a:pt x="360680" y="933450"/>
                  </a:cubicBezTo>
                  <a:cubicBezTo>
                    <a:pt x="347980" y="894080"/>
                    <a:pt x="304800" y="742950"/>
                    <a:pt x="191770" y="742950"/>
                  </a:cubicBezTo>
                  <a:cubicBezTo>
                    <a:pt x="180340" y="742950"/>
                    <a:pt x="179070" y="744220"/>
                    <a:pt x="171450" y="745490"/>
                  </a:cubicBezTo>
                  <a:cubicBezTo>
                    <a:pt x="74930" y="768350"/>
                    <a:pt x="0" y="958850"/>
                    <a:pt x="0" y="1189990"/>
                  </a:cubicBezTo>
                  <a:cubicBezTo>
                    <a:pt x="0" y="1421130"/>
                    <a:pt x="74930" y="1611630"/>
                    <a:pt x="171450" y="1634490"/>
                  </a:cubicBezTo>
                  <a:cubicBezTo>
                    <a:pt x="177800" y="1635760"/>
                    <a:pt x="181610" y="1638300"/>
                    <a:pt x="191770" y="1637030"/>
                  </a:cubicBezTo>
                  <a:cubicBezTo>
                    <a:pt x="279400" y="1637030"/>
                    <a:pt x="341630" y="1487170"/>
                    <a:pt x="360680" y="1446530"/>
                  </a:cubicBezTo>
                  <a:cubicBezTo>
                    <a:pt x="394970" y="1362710"/>
                    <a:pt x="444500" y="1310640"/>
                    <a:pt x="497840" y="1310640"/>
                  </a:cubicBezTo>
                  <a:cubicBezTo>
                    <a:pt x="599440" y="1310640"/>
                    <a:pt x="681990" y="1451610"/>
                    <a:pt x="688340" y="1685290"/>
                  </a:cubicBezTo>
                  <a:lnTo>
                    <a:pt x="688340" y="2510790"/>
                  </a:lnTo>
                  <a:lnTo>
                    <a:pt x="1379220" y="2510790"/>
                  </a:lnTo>
                  <a:close/>
                </a:path>
              </a:pathLst>
            </a:custGeom>
            <a:solidFill>
              <a:srgbClr val="5FAD4B"/>
            </a:solidFill>
            <a:ln w="12700">
              <a:solidFill>
                <a:srgbClr val="000000"/>
              </a:solidFill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C9EB8B9D-AEA7-D1C3-F47E-B866560FB3D5}"/>
                </a:ext>
              </a:extLst>
            </p:cNvPr>
            <p:cNvSpPr/>
            <p:nvPr/>
          </p:nvSpPr>
          <p:spPr>
            <a:xfrm>
              <a:off x="2440940" y="3201670"/>
              <a:ext cx="3872230" cy="2459990"/>
            </a:xfrm>
            <a:custGeom>
              <a:avLst/>
              <a:gdLst/>
              <a:ahLst/>
              <a:cxnLst/>
              <a:rect l="l" t="t" r="r" b="b"/>
              <a:pathLst>
                <a:path w="3872230" h="2459990">
                  <a:moveTo>
                    <a:pt x="3699510" y="762000"/>
                  </a:moveTo>
                  <a:cubicBezTo>
                    <a:pt x="3693160" y="760730"/>
                    <a:pt x="3690620" y="759460"/>
                    <a:pt x="3679190" y="759460"/>
                  </a:cubicBezTo>
                  <a:cubicBezTo>
                    <a:pt x="3566160" y="759460"/>
                    <a:pt x="3522980" y="910590"/>
                    <a:pt x="3510280" y="949960"/>
                  </a:cubicBezTo>
                  <a:cubicBezTo>
                    <a:pt x="3475990" y="1033780"/>
                    <a:pt x="3426460" y="1085850"/>
                    <a:pt x="3373120" y="1085850"/>
                  </a:cubicBezTo>
                  <a:cubicBezTo>
                    <a:pt x="3271520" y="1085850"/>
                    <a:pt x="3188970" y="944880"/>
                    <a:pt x="3182620" y="711200"/>
                  </a:cubicBezTo>
                  <a:lnTo>
                    <a:pt x="3182620" y="0"/>
                  </a:lnTo>
                  <a:lnTo>
                    <a:pt x="2457450" y="0"/>
                  </a:lnTo>
                  <a:cubicBezTo>
                    <a:pt x="2223770" y="6350"/>
                    <a:pt x="2082800" y="88900"/>
                    <a:pt x="2082800" y="190500"/>
                  </a:cubicBezTo>
                  <a:cubicBezTo>
                    <a:pt x="2082800" y="243840"/>
                    <a:pt x="2134870" y="293370"/>
                    <a:pt x="2218690" y="327660"/>
                  </a:cubicBezTo>
                  <a:cubicBezTo>
                    <a:pt x="2259330" y="345440"/>
                    <a:pt x="2409190" y="407670"/>
                    <a:pt x="2409190" y="496570"/>
                  </a:cubicBezTo>
                  <a:cubicBezTo>
                    <a:pt x="2410460" y="506730"/>
                    <a:pt x="2407920" y="509270"/>
                    <a:pt x="2406650" y="515620"/>
                  </a:cubicBezTo>
                  <a:cubicBezTo>
                    <a:pt x="2383790" y="612140"/>
                    <a:pt x="2193290" y="687070"/>
                    <a:pt x="1962150" y="687070"/>
                  </a:cubicBezTo>
                  <a:cubicBezTo>
                    <a:pt x="1731010" y="687070"/>
                    <a:pt x="1540510" y="612140"/>
                    <a:pt x="1517650" y="515620"/>
                  </a:cubicBezTo>
                  <a:cubicBezTo>
                    <a:pt x="1516380" y="509270"/>
                    <a:pt x="1515110" y="506730"/>
                    <a:pt x="1515110" y="496570"/>
                  </a:cubicBezTo>
                  <a:cubicBezTo>
                    <a:pt x="1515110" y="383540"/>
                    <a:pt x="1666240" y="340360"/>
                    <a:pt x="1705610" y="327660"/>
                  </a:cubicBezTo>
                  <a:cubicBezTo>
                    <a:pt x="1789430" y="292100"/>
                    <a:pt x="1841500" y="243840"/>
                    <a:pt x="1841500" y="190500"/>
                  </a:cubicBezTo>
                  <a:cubicBezTo>
                    <a:pt x="1841500" y="88900"/>
                    <a:pt x="1700530" y="6350"/>
                    <a:pt x="1466850" y="0"/>
                  </a:cubicBezTo>
                  <a:lnTo>
                    <a:pt x="688340" y="0"/>
                  </a:lnTo>
                  <a:lnTo>
                    <a:pt x="688340" y="704850"/>
                  </a:lnTo>
                  <a:cubicBezTo>
                    <a:pt x="681990" y="938530"/>
                    <a:pt x="599440" y="1079500"/>
                    <a:pt x="497840" y="1079500"/>
                  </a:cubicBezTo>
                  <a:cubicBezTo>
                    <a:pt x="444500" y="1079500"/>
                    <a:pt x="394970" y="1027430"/>
                    <a:pt x="360680" y="943610"/>
                  </a:cubicBezTo>
                  <a:cubicBezTo>
                    <a:pt x="347980" y="904240"/>
                    <a:pt x="304800" y="753110"/>
                    <a:pt x="191770" y="753110"/>
                  </a:cubicBezTo>
                  <a:cubicBezTo>
                    <a:pt x="180340" y="753110"/>
                    <a:pt x="179070" y="754380"/>
                    <a:pt x="171450" y="755650"/>
                  </a:cubicBezTo>
                  <a:cubicBezTo>
                    <a:pt x="74930" y="778510"/>
                    <a:pt x="0" y="969010"/>
                    <a:pt x="0" y="1200150"/>
                  </a:cubicBezTo>
                  <a:cubicBezTo>
                    <a:pt x="0" y="1431290"/>
                    <a:pt x="74930" y="1621790"/>
                    <a:pt x="171450" y="1644650"/>
                  </a:cubicBezTo>
                  <a:cubicBezTo>
                    <a:pt x="177800" y="1645920"/>
                    <a:pt x="180340" y="1648460"/>
                    <a:pt x="191770" y="1647190"/>
                  </a:cubicBezTo>
                  <a:cubicBezTo>
                    <a:pt x="280670" y="1647190"/>
                    <a:pt x="341630" y="1497330"/>
                    <a:pt x="360680" y="1456690"/>
                  </a:cubicBezTo>
                  <a:cubicBezTo>
                    <a:pt x="394970" y="1372870"/>
                    <a:pt x="444500" y="1320800"/>
                    <a:pt x="497840" y="1320800"/>
                  </a:cubicBezTo>
                  <a:cubicBezTo>
                    <a:pt x="599440" y="1320800"/>
                    <a:pt x="681990" y="1461770"/>
                    <a:pt x="688340" y="1695450"/>
                  </a:cubicBezTo>
                  <a:lnTo>
                    <a:pt x="688340" y="2459990"/>
                  </a:lnTo>
                  <a:lnTo>
                    <a:pt x="1520190" y="2459990"/>
                  </a:lnTo>
                  <a:cubicBezTo>
                    <a:pt x="1753870" y="2453640"/>
                    <a:pt x="1894840" y="2371090"/>
                    <a:pt x="1894840" y="2269490"/>
                  </a:cubicBezTo>
                  <a:cubicBezTo>
                    <a:pt x="1894840" y="2216150"/>
                    <a:pt x="1842770" y="2166620"/>
                    <a:pt x="1758950" y="2132330"/>
                  </a:cubicBezTo>
                  <a:cubicBezTo>
                    <a:pt x="1719580" y="2113280"/>
                    <a:pt x="1568450" y="2052321"/>
                    <a:pt x="1568450" y="1963421"/>
                  </a:cubicBezTo>
                  <a:cubicBezTo>
                    <a:pt x="1567180" y="1953261"/>
                    <a:pt x="1569720" y="1950721"/>
                    <a:pt x="1570990" y="1943100"/>
                  </a:cubicBezTo>
                  <a:cubicBezTo>
                    <a:pt x="1593850" y="1846580"/>
                    <a:pt x="1784350" y="1771650"/>
                    <a:pt x="2015490" y="1771650"/>
                  </a:cubicBezTo>
                  <a:cubicBezTo>
                    <a:pt x="2246630" y="1771650"/>
                    <a:pt x="2437130" y="1846580"/>
                    <a:pt x="2459990" y="1943100"/>
                  </a:cubicBezTo>
                  <a:cubicBezTo>
                    <a:pt x="2461260" y="1949450"/>
                    <a:pt x="2462530" y="1951991"/>
                    <a:pt x="2462530" y="1963421"/>
                  </a:cubicBezTo>
                  <a:cubicBezTo>
                    <a:pt x="2462530" y="2076450"/>
                    <a:pt x="2311401" y="2119630"/>
                    <a:pt x="2272030" y="2132330"/>
                  </a:cubicBezTo>
                  <a:cubicBezTo>
                    <a:pt x="2188210" y="2166621"/>
                    <a:pt x="2136140" y="2216150"/>
                    <a:pt x="2136140" y="2269490"/>
                  </a:cubicBezTo>
                  <a:cubicBezTo>
                    <a:pt x="2136140" y="2371090"/>
                    <a:pt x="2277110" y="2453640"/>
                    <a:pt x="2510790" y="2459990"/>
                  </a:cubicBezTo>
                  <a:lnTo>
                    <a:pt x="3183890" y="2459990"/>
                  </a:lnTo>
                  <a:lnTo>
                    <a:pt x="3183890" y="1701800"/>
                  </a:lnTo>
                  <a:cubicBezTo>
                    <a:pt x="3190240" y="1468120"/>
                    <a:pt x="3272790" y="1327150"/>
                    <a:pt x="3374390" y="1327150"/>
                  </a:cubicBezTo>
                  <a:cubicBezTo>
                    <a:pt x="3427730" y="1327150"/>
                    <a:pt x="3477260" y="1379220"/>
                    <a:pt x="3511550" y="1463040"/>
                  </a:cubicBezTo>
                  <a:cubicBezTo>
                    <a:pt x="3530600" y="1502410"/>
                    <a:pt x="3591560" y="1653540"/>
                    <a:pt x="3680460" y="1653540"/>
                  </a:cubicBezTo>
                  <a:cubicBezTo>
                    <a:pt x="3690620" y="1654810"/>
                    <a:pt x="3693160" y="1652270"/>
                    <a:pt x="3700780" y="1651000"/>
                  </a:cubicBezTo>
                  <a:cubicBezTo>
                    <a:pt x="3797300" y="1628140"/>
                    <a:pt x="3872230" y="1437640"/>
                    <a:pt x="3872230" y="1206500"/>
                  </a:cubicBezTo>
                  <a:cubicBezTo>
                    <a:pt x="3872230" y="975360"/>
                    <a:pt x="3796030" y="784860"/>
                    <a:pt x="3699510" y="762000"/>
                  </a:cubicBezTo>
                  <a:close/>
                </a:path>
              </a:pathLst>
            </a:custGeom>
            <a:solidFill>
              <a:srgbClr val="1986CF"/>
            </a:solidFill>
            <a:ln w="12700">
              <a:solidFill>
                <a:srgbClr val="000000"/>
              </a:solidFill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5F9BB491-7B5D-BFE8-D19A-95A4FF26CFC7}"/>
                </a:ext>
              </a:extLst>
            </p:cNvPr>
            <p:cNvSpPr/>
            <p:nvPr/>
          </p:nvSpPr>
          <p:spPr>
            <a:xfrm>
              <a:off x="688340" y="2513330"/>
              <a:ext cx="2440940" cy="3836670"/>
            </a:xfrm>
            <a:custGeom>
              <a:avLst/>
              <a:gdLst/>
              <a:ahLst/>
              <a:cxnLst/>
              <a:rect l="l" t="t" r="r" b="b"/>
              <a:pathLst>
                <a:path w="2440940" h="3836670">
                  <a:moveTo>
                    <a:pt x="2440940" y="2383790"/>
                  </a:moveTo>
                  <a:cubicBezTo>
                    <a:pt x="2434590" y="2150110"/>
                    <a:pt x="2352040" y="2009140"/>
                    <a:pt x="2250440" y="2009140"/>
                  </a:cubicBezTo>
                  <a:cubicBezTo>
                    <a:pt x="2197100" y="2009140"/>
                    <a:pt x="2147570" y="2061210"/>
                    <a:pt x="2113280" y="2145030"/>
                  </a:cubicBezTo>
                  <a:cubicBezTo>
                    <a:pt x="2095500" y="2184400"/>
                    <a:pt x="2033270" y="2335530"/>
                    <a:pt x="1944370" y="2335530"/>
                  </a:cubicBezTo>
                  <a:cubicBezTo>
                    <a:pt x="1934210" y="2336800"/>
                    <a:pt x="1931670" y="2334260"/>
                    <a:pt x="1924050" y="2332990"/>
                  </a:cubicBezTo>
                  <a:cubicBezTo>
                    <a:pt x="1827530" y="2310130"/>
                    <a:pt x="1752600" y="2119630"/>
                    <a:pt x="1752600" y="1888490"/>
                  </a:cubicBezTo>
                  <a:cubicBezTo>
                    <a:pt x="1752600" y="1657350"/>
                    <a:pt x="1827530" y="1466850"/>
                    <a:pt x="1924050" y="1443990"/>
                  </a:cubicBezTo>
                  <a:cubicBezTo>
                    <a:pt x="1930400" y="1442720"/>
                    <a:pt x="1932940" y="1441450"/>
                    <a:pt x="1944370" y="1441450"/>
                  </a:cubicBezTo>
                  <a:cubicBezTo>
                    <a:pt x="2057400" y="1441450"/>
                    <a:pt x="2100580" y="1592580"/>
                    <a:pt x="2113280" y="1631950"/>
                  </a:cubicBezTo>
                  <a:cubicBezTo>
                    <a:pt x="2147570" y="1715770"/>
                    <a:pt x="2197100" y="1767840"/>
                    <a:pt x="2250440" y="1767840"/>
                  </a:cubicBezTo>
                  <a:cubicBezTo>
                    <a:pt x="2352040" y="1767840"/>
                    <a:pt x="2434590" y="1626870"/>
                    <a:pt x="2440940" y="1393190"/>
                  </a:cubicBezTo>
                  <a:lnTo>
                    <a:pt x="2440940" y="688340"/>
                  </a:lnTo>
                  <a:lnTo>
                    <a:pt x="1681480" y="688340"/>
                  </a:lnTo>
                  <a:cubicBezTo>
                    <a:pt x="1447800" y="681990"/>
                    <a:pt x="1306830" y="599440"/>
                    <a:pt x="1306830" y="497840"/>
                  </a:cubicBezTo>
                  <a:cubicBezTo>
                    <a:pt x="1306830" y="444500"/>
                    <a:pt x="1358900" y="394970"/>
                    <a:pt x="1442720" y="360680"/>
                  </a:cubicBezTo>
                  <a:cubicBezTo>
                    <a:pt x="1483360" y="342900"/>
                    <a:pt x="1633220" y="280670"/>
                    <a:pt x="1633220" y="191770"/>
                  </a:cubicBezTo>
                  <a:cubicBezTo>
                    <a:pt x="1634490" y="181610"/>
                    <a:pt x="1631950" y="179070"/>
                    <a:pt x="1630680" y="171450"/>
                  </a:cubicBezTo>
                  <a:cubicBezTo>
                    <a:pt x="1607820" y="74930"/>
                    <a:pt x="1417320" y="0"/>
                    <a:pt x="1186180" y="0"/>
                  </a:cubicBezTo>
                  <a:cubicBezTo>
                    <a:pt x="955040" y="0"/>
                    <a:pt x="764540" y="74930"/>
                    <a:pt x="741680" y="171450"/>
                  </a:cubicBezTo>
                  <a:cubicBezTo>
                    <a:pt x="740410" y="177800"/>
                    <a:pt x="739140" y="180340"/>
                    <a:pt x="739140" y="191770"/>
                  </a:cubicBezTo>
                  <a:cubicBezTo>
                    <a:pt x="739140" y="304800"/>
                    <a:pt x="890270" y="347980"/>
                    <a:pt x="929640" y="360680"/>
                  </a:cubicBezTo>
                  <a:cubicBezTo>
                    <a:pt x="1013460" y="394970"/>
                    <a:pt x="1065530" y="444500"/>
                    <a:pt x="1065530" y="497840"/>
                  </a:cubicBezTo>
                  <a:cubicBezTo>
                    <a:pt x="1065530" y="599440"/>
                    <a:pt x="924560" y="681990"/>
                    <a:pt x="690880" y="688340"/>
                  </a:cubicBezTo>
                  <a:lnTo>
                    <a:pt x="0" y="688340"/>
                  </a:lnTo>
                  <a:lnTo>
                    <a:pt x="0" y="1400810"/>
                  </a:lnTo>
                  <a:cubicBezTo>
                    <a:pt x="6350" y="1634490"/>
                    <a:pt x="88900" y="1775460"/>
                    <a:pt x="190500" y="1775460"/>
                  </a:cubicBezTo>
                  <a:cubicBezTo>
                    <a:pt x="243840" y="1775460"/>
                    <a:pt x="293370" y="1723390"/>
                    <a:pt x="327660" y="1639570"/>
                  </a:cubicBezTo>
                  <a:cubicBezTo>
                    <a:pt x="340360" y="1600200"/>
                    <a:pt x="383540" y="1449070"/>
                    <a:pt x="496570" y="1449070"/>
                  </a:cubicBezTo>
                  <a:cubicBezTo>
                    <a:pt x="508000" y="1449070"/>
                    <a:pt x="509270" y="1450340"/>
                    <a:pt x="516890" y="1451610"/>
                  </a:cubicBezTo>
                  <a:cubicBezTo>
                    <a:pt x="613410" y="1474470"/>
                    <a:pt x="688340" y="1664970"/>
                    <a:pt x="688340" y="1896110"/>
                  </a:cubicBezTo>
                  <a:cubicBezTo>
                    <a:pt x="688340" y="2127250"/>
                    <a:pt x="613410" y="2317750"/>
                    <a:pt x="516890" y="2340610"/>
                  </a:cubicBezTo>
                  <a:cubicBezTo>
                    <a:pt x="510540" y="2341880"/>
                    <a:pt x="508000" y="2344420"/>
                    <a:pt x="496570" y="2343150"/>
                  </a:cubicBezTo>
                  <a:cubicBezTo>
                    <a:pt x="407670" y="2343150"/>
                    <a:pt x="346710" y="2193290"/>
                    <a:pt x="327660" y="2152650"/>
                  </a:cubicBezTo>
                  <a:cubicBezTo>
                    <a:pt x="293370" y="2068830"/>
                    <a:pt x="243840" y="2016760"/>
                    <a:pt x="190500" y="2016760"/>
                  </a:cubicBezTo>
                  <a:cubicBezTo>
                    <a:pt x="88900" y="2016760"/>
                    <a:pt x="6350" y="2157730"/>
                    <a:pt x="0" y="2391410"/>
                  </a:cubicBezTo>
                  <a:lnTo>
                    <a:pt x="0" y="3148330"/>
                  </a:lnTo>
                  <a:lnTo>
                    <a:pt x="744220" y="3148330"/>
                  </a:lnTo>
                  <a:cubicBezTo>
                    <a:pt x="977900" y="3154680"/>
                    <a:pt x="1118870" y="3237230"/>
                    <a:pt x="1118870" y="3338830"/>
                  </a:cubicBezTo>
                  <a:cubicBezTo>
                    <a:pt x="1118870" y="3392170"/>
                    <a:pt x="1066800" y="3441700"/>
                    <a:pt x="982980" y="3475990"/>
                  </a:cubicBezTo>
                  <a:cubicBezTo>
                    <a:pt x="943610" y="3495040"/>
                    <a:pt x="792480" y="3556000"/>
                    <a:pt x="792480" y="3644900"/>
                  </a:cubicBezTo>
                  <a:cubicBezTo>
                    <a:pt x="791210" y="3655060"/>
                    <a:pt x="793750" y="3657600"/>
                    <a:pt x="795020" y="3665220"/>
                  </a:cubicBezTo>
                  <a:cubicBezTo>
                    <a:pt x="817880" y="3761740"/>
                    <a:pt x="1008380" y="3836670"/>
                    <a:pt x="1239520" y="3836670"/>
                  </a:cubicBezTo>
                  <a:cubicBezTo>
                    <a:pt x="1470660" y="3836670"/>
                    <a:pt x="1661160" y="3761740"/>
                    <a:pt x="1684020" y="3665220"/>
                  </a:cubicBezTo>
                  <a:cubicBezTo>
                    <a:pt x="1685290" y="3658870"/>
                    <a:pt x="1686560" y="3656330"/>
                    <a:pt x="1686560" y="3644900"/>
                  </a:cubicBezTo>
                  <a:cubicBezTo>
                    <a:pt x="1686560" y="3531870"/>
                    <a:pt x="1535430" y="3488690"/>
                    <a:pt x="1496060" y="3475990"/>
                  </a:cubicBezTo>
                  <a:cubicBezTo>
                    <a:pt x="1412240" y="3441700"/>
                    <a:pt x="1360170" y="3392170"/>
                    <a:pt x="1360170" y="3338830"/>
                  </a:cubicBezTo>
                  <a:cubicBezTo>
                    <a:pt x="1360170" y="3237230"/>
                    <a:pt x="1501140" y="3154680"/>
                    <a:pt x="1734820" y="3148330"/>
                  </a:cubicBezTo>
                  <a:lnTo>
                    <a:pt x="2440940" y="3148330"/>
                  </a:lnTo>
                  <a:lnTo>
                    <a:pt x="2440940" y="2383790"/>
                  </a:lnTo>
                  <a:close/>
                </a:path>
              </a:pathLst>
            </a:custGeom>
            <a:solidFill>
              <a:srgbClr val="FF3131"/>
            </a:solidFill>
            <a:ln w="12700">
              <a:solidFill>
                <a:srgbClr val="000000"/>
              </a:solidFill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9EB048E-2286-696E-4F55-9258C41CF77D}"/>
                </a:ext>
              </a:extLst>
            </p:cNvPr>
            <p:cNvSpPr/>
            <p:nvPr/>
          </p:nvSpPr>
          <p:spPr>
            <a:xfrm>
              <a:off x="3130550" y="0"/>
              <a:ext cx="2494280" cy="3887470"/>
            </a:xfrm>
            <a:custGeom>
              <a:avLst/>
              <a:gdLst/>
              <a:ahLst/>
              <a:cxnLst/>
              <a:rect l="l" t="t" r="r" b="b"/>
              <a:pathLst>
                <a:path w="2494280" h="3887470">
                  <a:moveTo>
                    <a:pt x="0" y="1376680"/>
                  </a:moveTo>
                  <a:cubicBezTo>
                    <a:pt x="6350" y="1610360"/>
                    <a:pt x="88900" y="1751330"/>
                    <a:pt x="190500" y="1751330"/>
                  </a:cubicBezTo>
                  <a:cubicBezTo>
                    <a:pt x="243840" y="1751330"/>
                    <a:pt x="293370" y="1699260"/>
                    <a:pt x="327660" y="1615440"/>
                  </a:cubicBezTo>
                  <a:cubicBezTo>
                    <a:pt x="339090" y="1576070"/>
                    <a:pt x="383540" y="1424940"/>
                    <a:pt x="496570" y="1424940"/>
                  </a:cubicBezTo>
                  <a:cubicBezTo>
                    <a:pt x="508000" y="1424940"/>
                    <a:pt x="509270" y="1426210"/>
                    <a:pt x="515620" y="1427480"/>
                  </a:cubicBezTo>
                  <a:cubicBezTo>
                    <a:pt x="612140" y="1450340"/>
                    <a:pt x="687070" y="1640840"/>
                    <a:pt x="687070" y="1871980"/>
                  </a:cubicBezTo>
                  <a:cubicBezTo>
                    <a:pt x="687070" y="2103120"/>
                    <a:pt x="612140" y="2293620"/>
                    <a:pt x="515620" y="2316480"/>
                  </a:cubicBezTo>
                  <a:cubicBezTo>
                    <a:pt x="509270" y="2317750"/>
                    <a:pt x="506730" y="2320290"/>
                    <a:pt x="496570" y="2319020"/>
                  </a:cubicBezTo>
                  <a:cubicBezTo>
                    <a:pt x="407670" y="2319020"/>
                    <a:pt x="346710" y="2169160"/>
                    <a:pt x="327660" y="2128520"/>
                  </a:cubicBezTo>
                  <a:cubicBezTo>
                    <a:pt x="293370" y="2044700"/>
                    <a:pt x="243840" y="1992630"/>
                    <a:pt x="190500" y="1992630"/>
                  </a:cubicBezTo>
                  <a:cubicBezTo>
                    <a:pt x="88900" y="1992630"/>
                    <a:pt x="6350" y="2133600"/>
                    <a:pt x="0" y="2367280"/>
                  </a:cubicBezTo>
                  <a:lnTo>
                    <a:pt x="0" y="3200400"/>
                  </a:lnTo>
                  <a:lnTo>
                    <a:pt x="778510" y="3200400"/>
                  </a:lnTo>
                  <a:cubicBezTo>
                    <a:pt x="1012190" y="3206750"/>
                    <a:pt x="1153160" y="3289300"/>
                    <a:pt x="1153160" y="3390900"/>
                  </a:cubicBezTo>
                  <a:cubicBezTo>
                    <a:pt x="1153160" y="3444240"/>
                    <a:pt x="1101090" y="3493770"/>
                    <a:pt x="1017270" y="3528060"/>
                  </a:cubicBezTo>
                  <a:cubicBezTo>
                    <a:pt x="977900" y="3540760"/>
                    <a:pt x="826770" y="3583940"/>
                    <a:pt x="826770" y="3696970"/>
                  </a:cubicBezTo>
                  <a:cubicBezTo>
                    <a:pt x="826770" y="3708400"/>
                    <a:pt x="828040" y="3709670"/>
                    <a:pt x="829310" y="3716020"/>
                  </a:cubicBezTo>
                  <a:cubicBezTo>
                    <a:pt x="852170" y="3812540"/>
                    <a:pt x="1042670" y="3887470"/>
                    <a:pt x="1273810" y="3887470"/>
                  </a:cubicBezTo>
                  <a:cubicBezTo>
                    <a:pt x="1504950" y="3887470"/>
                    <a:pt x="1695450" y="3812540"/>
                    <a:pt x="1718310" y="3716020"/>
                  </a:cubicBezTo>
                  <a:cubicBezTo>
                    <a:pt x="1719580" y="3709670"/>
                    <a:pt x="1722120" y="3707130"/>
                    <a:pt x="1720850" y="3696970"/>
                  </a:cubicBezTo>
                  <a:cubicBezTo>
                    <a:pt x="1720850" y="3608070"/>
                    <a:pt x="1570990" y="3547110"/>
                    <a:pt x="1530350" y="3528060"/>
                  </a:cubicBezTo>
                  <a:cubicBezTo>
                    <a:pt x="1446530" y="3493770"/>
                    <a:pt x="1394460" y="3444240"/>
                    <a:pt x="1394460" y="3390900"/>
                  </a:cubicBezTo>
                  <a:cubicBezTo>
                    <a:pt x="1394460" y="3289300"/>
                    <a:pt x="1535430" y="3206750"/>
                    <a:pt x="1769110" y="3200400"/>
                  </a:cubicBezTo>
                  <a:lnTo>
                    <a:pt x="2494280" y="3200400"/>
                  </a:lnTo>
                  <a:lnTo>
                    <a:pt x="2494280" y="2373630"/>
                  </a:lnTo>
                  <a:cubicBezTo>
                    <a:pt x="2487930" y="2139950"/>
                    <a:pt x="2405380" y="1998980"/>
                    <a:pt x="2303780" y="1998980"/>
                  </a:cubicBezTo>
                  <a:cubicBezTo>
                    <a:pt x="2250440" y="1998980"/>
                    <a:pt x="2200910" y="2051050"/>
                    <a:pt x="2166620" y="2134870"/>
                  </a:cubicBezTo>
                  <a:cubicBezTo>
                    <a:pt x="2147570" y="2174240"/>
                    <a:pt x="2086610" y="2325370"/>
                    <a:pt x="1997710" y="2325370"/>
                  </a:cubicBezTo>
                  <a:cubicBezTo>
                    <a:pt x="1987550" y="2326640"/>
                    <a:pt x="1985010" y="2324100"/>
                    <a:pt x="1977390" y="2322830"/>
                  </a:cubicBezTo>
                  <a:cubicBezTo>
                    <a:pt x="1880870" y="2299970"/>
                    <a:pt x="1805940" y="2109470"/>
                    <a:pt x="1805940" y="1878330"/>
                  </a:cubicBezTo>
                  <a:cubicBezTo>
                    <a:pt x="1805940" y="1647190"/>
                    <a:pt x="1880870" y="1456690"/>
                    <a:pt x="1977390" y="1433830"/>
                  </a:cubicBezTo>
                  <a:cubicBezTo>
                    <a:pt x="1983740" y="1432560"/>
                    <a:pt x="1986280" y="1431290"/>
                    <a:pt x="1997710" y="1431290"/>
                  </a:cubicBezTo>
                  <a:cubicBezTo>
                    <a:pt x="2110740" y="1431290"/>
                    <a:pt x="2153920" y="1582420"/>
                    <a:pt x="2166620" y="1621790"/>
                  </a:cubicBezTo>
                  <a:cubicBezTo>
                    <a:pt x="2200910" y="1705610"/>
                    <a:pt x="2250440" y="1757680"/>
                    <a:pt x="2303780" y="1757680"/>
                  </a:cubicBezTo>
                  <a:cubicBezTo>
                    <a:pt x="2405380" y="1757680"/>
                    <a:pt x="2487930" y="1616710"/>
                    <a:pt x="2494280" y="1383030"/>
                  </a:cubicBezTo>
                  <a:lnTo>
                    <a:pt x="2494280" y="688340"/>
                  </a:lnTo>
                  <a:lnTo>
                    <a:pt x="1822450" y="688340"/>
                  </a:lnTo>
                  <a:cubicBezTo>
                    <a:pt x="1588770" y="681990"/>
                    <a:pt x="1447800" y="599440"/>
                    <a:pt x="1447800" y="497840"/>
                  </a:cubicBezTo>
                  <a:cubicBezTo>
                    <a:pt x="1447800" y="444500"/>
                    <a:pt x="1499870" y="394970"/>
                    <a:pt x="1583690" y="360680"/>
                  </a:cubicBezTo>
                  <a:cubicBezTo>
                    <a:pt x="1623060" y="347980"/>
                    <a:pt x="1774190" y="304800"/>
                    <a:pt x="1774190" y="191770"/>
                  </a:cubicBezTo>
                  <a:cubicBezTo>
                    <a:pt x="1774190" y="180340"/>
                    <a:pt x="1772920" y="179070"/>
                    <a:pt x="1771650" y="171450"/>
                  </a:cubicBezTo>
                  <a:cubicBezTo>
                    <a:pt x="1747520" y="74930"/>
                    <a:pt x="1557020" y="0"/>
                    <a:pt x="1325880" y="0"/>
                  </a:cubicBezTo>
                  <a:cubicBezTo>
                    <a:pt x="1094740" y="0"/>
                    <a:pt x="904240" y="74930"/>
                    <a:pt x="881380" y="171450"/>
                  </a:cubicBezTo>
                  <a:cubicBezTo>
                    <a:pt x="880110" y="177800"/>
                    <a:pt x="877570" y="181610"/>
                    <a:pt x="878840" y="191770"/>
                  </a:cubicBezTo>
                  <a:cubicBezTo>
                    <a:pt x="878840" y="279400"/>
                    <a:pt x="1028700" y="341630"/>
                    <a:pt x="1069340" y="360680"/>
                  </a:cubicBezTo>
                  <a:cubicBezTo>
                    <a:pt x="1153160" y="394970"/>
                    <a:pt x="1205230" y="444500"/>
                    <a:pt x="1205230" y="497840"/>
                  </a:cubicBezTo>
                  <a:cubicBezTo>
                    <a:pt x="1205230" y="599440"/>
                    <a:pt x="1064260" y="681990"/>
                    <a:pt x="830580" y="688340"/>
                  </a:cubicBezTo>
                  <a:lnTo>
                    <a:pt x="0" y="688340"/>
                  </a:lnTo>
                  <a:lnTo>
                    <a:pt x="0" y="1376680"/>
                  </a:lnTo>
                  <a:close/>
                </a:path>
              </a:pathLst>
            </a:custGeom>
            <a:solidFill>
              <a:srgbClr val="FF914D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">
            <a:extLst>
              <a:ext uri="{FF2B5EF4-FFF2-40B4-BE49-F238E27FC236}">
                <a16:creationId xmlns:a16="http://schemas.microsoft.com/office/drawing/2014/main" id="{B4DF68FE-801D-F2F5-F9A2-727A2A0B347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BC12066-07D1-1321-113B-9EA304B1EA23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2" name="Group 6">
            <a:extLst>
              <a:ext uri="{FF2B5EF4-FFF2-40B4-BE49-F238E27FC236}">
                <a16:creationId xmlns:a16="http://schemas.microsoft.com/office/drawing/2014/main" id="{395370D6-7D68-2F66-DFBE-82921F08DEE3}"/>
              </a:ext>
            </a:extLst>
          </p:cNvPr>
          <p:cNvGrpSpPr/>
          <p:nvPr/>
        </p:nvGrpSpPr>
        <p:grpSpPr>
          <a:xfrm>
            <a:off x="308110" y="307133"/>
            <a:ext cx="17732558" cy="9800380"/>
            <a:chOff x="295699" y="78099"/>
            <a:chExt cx="23407634" cy="13067174"/>
          </a:xfrm>
          <a:solidFill>
            <a:schemeClr val="bg2"/>
          </a:solidFill>
        </p:grpSpPr>
        <p:sp>
          <p:nvSpPr>
            <p:cNvPr id="3" name="AutoShape 7">
              <a:extLst>
                <a:ext uri="{FF2B5EF4-FFF2-40B4-BE49-F238E27FC236}">
                  <a16:creationId xmlns:a16="http://schemas.microsoft.com/office/drawing/2014/main" id="{CA008DAB-64D3-B4FC-C480-E074EBF901DF}"/>
                </a:ext>
              </a:extLst>
            </p:cNvPr>
            <p:cNvSpPr/>
            <p:nvPr/>
          </p:nvSpPr>
          <p:spPr>
            <a:xfrm>
              <a:off x="295699" y="78100"/>
              <a:ext cx="15385413" cy="8277288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4" name="AutoShape 8">
              <a:extLst>
                <a:ext uri="{FF2B5EF4-FFF2-40B4-BE49-F238E27FC236}">
                  <a16:creationId xmlns:a16="http://schemas.microsoft.com/office/drawing/2014/main" id="{AA406646-5B69-748E-00A0-E32006388DD8}"/>
                </a:ext>
              </a:extLst>
            </p:cNvPr>
            <p:cNvSpPr/>
            <p:nvPr/>
          </p:nvSpPr>
          <p:spPr>
            <a:xfrm>
              <a:off x="16340139" y="78099"/>
              <a:ext cx="7282964" cy="4218991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5" name="AutoShape 9">
              <a:extLst>
                <a:ext uri="{FF2B5EF4-FFF2-40B4-BE49-F238E27FC236}">
                  <a16:creationId xmlns:a16="http://schemas.microsoft.com/office/drawing/2014/main" id="{8BEA7C93-CA5B-24D4-F95E-17FFABF7759D}"/>
                </a:ext>
              </a:extLst>
            </p:cNvPr>
            <p:cNvSpPr/>
            <p:nvPr/>
          </p:nvSpPr>
          <p:spPr>
            <a:xfrm>
              <a:off x="16340139" y="4596187"/>
              <a:ext cx="7363194" cy="8549084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F9630AC2-1479-1A7F-D772-C9666D7A541F}"/>
                </a:ext>
              </a:extLst>
            </p:cNvPr>
            <p:cNvSpPr/>
            <p:nvPr/>
          </p:nvSpPr>
          <p:spPr>
            <a:xfrm>
              <a:off x="8317919" y="8848182"/>
              <a:ext cx="7363194" cy="4297091"/>
            </a:xfrm>
            <a:prstGeom prst="rect">
              <a:avLst/>
            </a:prstGeom>
            <a:grpFill/>
          </p:spPr>
        </p:sp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17EA34E4-79C6-D3D8-EDC2-487876FED794}"/>
                </a:ext>
              </a:extLst>
            </p:cNvPr>
            <p:cNvSpPr/>
            <p:nvPr/>
          </p:nvSpPr>
          <p:spPr>
            <a:xfrm>
              <a:off x="295699" y="8848182"/>
              <a:ext cx="7599521" cy="4297091"/>
            </a:xfrm>
            <a:prstGeom prst="rect">
              <a:avLst/>
            </a:prstGeom>
            <a:grpFill/>
          </p:spPr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D485CC04-3A26-3598-7B72-65722085D450}"/>
              </a:ext>
            </a:extLst>
          </p:cNvPr>
          <p:cNvSpPr txBox="1"/>
          <p:nvPr/>
        </p:nvSpPr>
        <p:spPr>
          <a:xfrm>
            <a:off x="2717906" y="714598"/>
            <a:ext cx="8922395" cy="89706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5625"/>
              </a:lnSpc>
            </a:pPr>
            <a:r>
              <a:rPr lang="en-US" sz="4800" b="1" dirty="0" err="1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rPr>
              <a:t>Оцінювання</a:t>
            </a:r>
            <a:r>
              <a:rPr lang="en-US" sz="4800" b="1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800" b="1" dirty="0" err="1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rPr>
              <a:t>та</a:t>
            </a:r>
            <a:r>
              <a:rPr lang="en-US" sz="4800" b="1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rPr>
              <a:t> </a:t>
            </a:r>
            <a:r>
              <a:rPr lang="en-US" sz="4800" b="1" dirty="0" err="1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rPr>
              <a:t>атестація</a:t>
            </a:r>
            <a:endParaRPr lang="en-US" sz="4800" b="1" dirty="0">
              <a:solidFill>
                <a:srgbClr val="233E32"/>
              </a:solidFill>
              <a:latin typeface="Alice"/>
              <a:ea typeface="Alice"/>
              <a:cs typeface="Alice"/>
              <a:sym typeface="Alice"/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CB7E752D-69C9-84F0-7E69-BC11C0C0EFF9}"/>
              </a:ext>
            </a:extLst>
          </p:cNvPr>
          <p:cNvSpPr/>
          <p:nvPr/>
        </p:nvSpPr>
        <p:spPr>
          <a:xfrm>
            <a:off x="3657600" y="2144654"/>
            <a:ext cx="5159426" cy="3770559"/>
          </a:xfrm>
          <a:custGeom>
            <a:avLst/>
            <a:gdLst/>
            <a:ahLst/>
            <a:cxnLst/>
            <a:rect l="l" t="t" r="r" b="b"/>
            <a:pathLst>
              <a:path w="5727802" h="4114800">
                <a:moveTo>
                  <a:pt x="0" y="0"/>
                </a:moveTo>
                <a:lnTo>
                  <a:pt x="5727802" y="0"/>
                </a:lnTo>
                <a:lnTo>
                  <a:pt x="57278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DDBB360C-E357-DB2F-6435-01D830B9C5B1}"/>
              </a:ext>
            </a:extLst>
          </p:cNvPr>
          <p:cNvSpPr txBox="1"/>
          <p:nvPr/>
        </p:nvSpPr>
        <p:spPr>
          <a:xfrm>
            <a:off x="12788758" y="556670"/>
            <a:ext cx="4865020" cy="266516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874"/>
              </a:lnSpc>
            </a:pP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Учні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які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завершили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здобуття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певного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рівня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повної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загальної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середньої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отримують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відповідний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документ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державного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зразка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в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установленому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законодавством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порядку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5CD5E70C-1CE6-4D15-9879-105469192B0B}"/>
              </a:ext>
            </a:extLst>
          </p:cNvPr>
          <p:cNvSpPr txBox="1"/>
          <p:nvPr/>
        </p:nvSpPr>
        <p:spPr>
          <a:xfrm>
            <a:off x="12788758" y="4419515"/>
            <a:ext cx="4865020" cy="496418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874"/>
              </a:lnSpc>
            </a:pP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Оцінювання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результатів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спеціальних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класів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здійснюється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згідно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із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загальними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критеріями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оцінювання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або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критеріями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оцінювання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результатів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навчання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з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порушеннями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інтелектуального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розвитку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рекомендованими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Міністерством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і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науки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України.ння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освітою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378433DE-78B3-807D-9E6E-CA995883E69E}"/>
              </a:ext>
            </a:extLst>
          </p:cNvPr>
          <p:cNvSpPr txBox="1"/>
          <p:nvPr/>
        </p:nvSpPr>
        <p:spPr>
          <a:xfrm>
            <a:off x="6722552" y="7240336"/>
            <a:ext cx="4903673" cy="2867176"/>
          </a:xfrm>
          <a:prstGeom prst="rect">
            <a:avLst/>
          </a:prstGeom>
          <a:noFill/>
        </p:spPr>
        <p:txBody>
          <a:bodyPr lIns="0" tIns="0" rIns="0" bIns="0" rtlCol="0" anchor="t"/>
          <a:lstStyle/>
          <a:p>
            <a:pPr algn="l">
              <a:lnSpc>
                <a:spcPts val="2874"/>
              </a:lnSpc>
            </a:pP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Особи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з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особливими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освітніми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потребами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звільняються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від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проходження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державної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підсумкової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атестації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заявою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батьків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законних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представників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)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здобувача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  <p:sp>
        <p:nvSpPr>
          <p:cNvPr id="19" name="TextBox 32">
            <a:extLst>
              <a:ext uri="{FF2B5EF4-FFF2-40B4-BE49-F238E27FC236}">
                <a16:creationId xmlns:a16="http://schemas.microsoft.com/office/drawing/2014/main" id="{95F37BC1-DD78-7FC9-14BB-9216CFAF21AD}"/>
              </a:ext>
            </a:extLst>
          </p:cNvPr>
          <p:cNvSpPr txBox="1"/>
          <p:nvPr/>
        </p:nvSpPr>
        <p:spPr>
          <a:xfrm>
            <a:off x="551765" y="7197371"/>
            <a:ext cx="5334367" cy="2910141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874"/>
              </a:lnSpc>
            </a:pP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Учні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спеціальних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класів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які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завершують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здобуття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початкової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базової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середньої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профільної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середньої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освіти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проходять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державну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підсумкову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атестацію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відповідно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до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Порядку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проведення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державної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підсумкової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атестації</a:t>
            </a:r>
            <a:r>
              <a: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0426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:a16="http://schemas.microsoft.com/office/drawing/2014/main" id="{60EE6260-85EB-B364-A24B-E3BF5562A0DA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0C5EA3D-2C34-640D-B0FF-EE5E771804E0}"/>
                </a:ext>
              </a:extLst>
            </p:cNvPr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228600" y="266700"/>
            <a:ext cx="17830800" cy="9753600"/>
            <a:chOff x="304800" y="355600"/>
            <a:chExt cx="23774400" cy="13004800"/>
          </a:xfrm>
          <a:solidFill>
            <a:schemeClr val="bg1">
              <a:lumMod val="95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304800" y="355600"/>
              <a:ext cx="15908867" cy="4131733"/>
            </a:xfrm>
            <a:prstGeom prst="rect">
              <a:avLst/>
            </a:prstGeom>
            <a:solidFill>
              <a:schemeClr val="bg2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6560800" y="355600"/>
              <a:ext cx="7518400" cy="4131733"/>
            </a:xfrm>
            <a:prstGeom prst="rect">
              <a:avLst/>
            </a:prstGeom>
            <a:solidFill>
              <a:schemeClr val="bg2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5" name="AutoShape 5"/>
            <p:cNvSpPr/>
            <p:nvPr/>
          </p:nvSpPr>
          <p:spPr>
            <a:xfrm>
              <a:off x="304800" y="4766733"/>
              <a:ext cx="7738533" cy="4334933"/>
            </a:xfrm>
            <a:prstGeom prst="rect">
              <a:avLst/>
            </a:prstGeom>
            <a:solidFill>
              <a:schemeClr val="bg2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255000" y="4766731"/>
              <a:ext cx="15824200" cy="4334935"/>
            </a:xfrm>
            <a:prstGeom prst="rect">
              <a:avLst/>
            </a:prstGeom>
            <a:solidFill>
              <a:schemeClr val="bg2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304800" y="9499600"/>
              <a:ext cx="15646400" cy="3655360"/>
            </a:xfrm>
            <a:prstGeom prst="rect">
              <a:avLst/>
            </a:prstGeom>
            <a:solidFill>
              <a:schemeClr val="bg2"/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t="14690" b="14690"/>
            <a:stretch>
              <a:fillRect/>
            </a:stretch>
          </p:blipFill>
          <p:spPr>
            <a:xfrm>
              <a:off x="16340667" y="9499600"/>
              <a:ext cx="7738533" cy="3860800"/>
            </a:xfrm>
            <a:prstGeom prst="rect">
              <a:avLst/>
            </a:prstGeom>
            <a:grpFill/>
          </p:spPr>
        </p:pic>
      </p:grpSp>
      <p:sp>
        <p:nvSpPr>
          <p:cNvPr id="10" name="Freeform 10"/>
          <p:cNvSpPr/>
          <p:nvPr/>
        </p:nvSpPr>
        <p:spPr>
          <a:xfrm>
            <a:off x="9795103" y="1132626"/>
            <a:ext cx="2050593" cy="2002124"/>
          </a:xfrm>
          <a:custGeom>
            <a:avLst/>
            <a:gdLst/>
            <a:ahLst/>
            <a:cxnLst/>
            <a:rect l="l" t="t" r="r" b="b"/>
            <a:pathLst>
              <a:path w="2050593" h="2002124">
                <a:moveTo>
                  <a:pt x="0" y="0"/>
                </a:moveTo>
                <a:lnTo>
                  <a:pt x="2050593" y="0"/>
                </a:lnTo>
                <a:lnTo>
                  <a:pt x="2050593" y="2002124"/>
                </a:lnTo>
                <a:lnTo>
                  <a:pt x="0" y="2002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6E9EA-08D7-1E32-6D95-84D7F9D0657C}"/>
              </a:ext>
            </a:extLst>
          </p:cNvPr>
          <p:cNvSpPr txBox="1"/>
          <p:nvPr/>
        </p:nvSpPr>
        <p:spPr>
          <a:xfrm>
            <a:off x="762000" y="42078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latin typeface="Alice" panose="020B0604020202020204" charset="-52"/>
              </a:rPr>
              <a:t>Утворення спеціальних груп подовженого дня</a:t>
            </a:r>
            <a:endParaRPr lang="ru-UA" sz="4800" b="1" dirty="0">
              <a:latin typeface="Alice" panose="020B0604020202020204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19682-2E91-5FAC-22DB-25C9B004890A}"/>
              </a:ext>
            </a:extLst>
          </p:cNvPr>
          <p:cNvSpPr txBox="1"/>
          <p:nvPr/>
        </p:nvSpPr>
        <p:spPr>
          <a:xfrm>
            <a:off x="13030200" y="710325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Тривалість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перебування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учнів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у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групі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подовженого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становить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не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більше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шести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годин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на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день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. </a:t>
            </a:r>
            <a:endParaRPr lang="ru-UA" sz="2400" dirty="0">
              <a:effectLst/>
              <a:latin typeface="Alice" panose="020B060402020202020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5E8E54-B872-1637-A9F4-733835B79DD9}"/>
              </a:ext>
            </a:extLst>
          </p:cNvPr>
          <p:cNvSpPr txBox="1"/>
          <p:nvPr/>
        </p:nvSpPr>
        <p:spPr>
          <a:xfrm>
            <a:off x="609600" y="7758421"/>
            <a:ext cx="9448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Вихователь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групи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подовженого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працює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з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учнями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відповідно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щоденного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плану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роботи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вихователя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який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як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правило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включає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: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прогулянку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самопідготовку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виховні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бесіди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дидактичні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та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рольові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ігри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тощо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. </a:t>
            </a:r>
            <a:endParaRPr lang="ru-UA" sz="2400" dirty="0">
              <a:effectLst/>
              <a:latin typeface="Alice" panose="020B060402020202020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8408A-C010-7A7F-E1B5-5C972209EADE}"/>
              </a:ext>
            </a:extLst>
          </p:cNvPr>
          <p:cNvSpPr txBox="1"/>
          <p:nvPr/>
        </p:nvSpPr>
        <p:spPr>
          <a:xfrm>
            <a:off x="609600" y="3999221"/>
            <a:ext cx="5257800" cy="261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Для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забезпечення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ефективності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освітнього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процесу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наповнюваність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спеціальних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груп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подовженого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має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відповідати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наповнюваності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спеціальних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класів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. </a:t>
            </a:r>
            <a:endParaRPr lang="ru-UA" sz="2400" dirty="0">
              <a:effectLst/>
              <a:latin typeface="Alice" panose="020B0604020202020204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8E94EB-5722-6ABC-6465-9309C2E3F996}"/>
              </a:ext>
            </a:extLst>
          </p:cNvPr>
          <p:cNvSpPr txBox="1"/>
          <p:nvPr/>
        </p:nvSpPr>
        <p:spPr>
          <a:xfrm>
            <a:off x="6934200" y="4081936"/>
            <a:ext cx="9843941" cy="1763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Для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осіб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з ООП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які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навчаються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у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спеціальних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класах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закладів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загальної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середньої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освіти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на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підставі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письмового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звернення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їх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батьків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інших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законних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представників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утворюються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спеціальні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групи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подовженого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rgbClr val="000000"/>
                </a:solidFill>
                <a:effectLst/>
                <a:latin typeface="Alice" panose="020B0604020202020204" charset="-52"/>
                <a:ea typeface="Alice" panose="020B0604020202020204" charset="-52"/>
                <a:cs typeface="Times New Roman" panose="02020603050405020304" pitchFamily="18" charset="0"/>
              </a:rPr>
              <a:t>дня</a:t>
            </a:r>
            <a:r>
              <a:rPr lang="en-US" sz="24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lice" panose="020B0604020202020204" charset="-52"/>
                <a:cs typeface="Times New Roman" panose="02020603050405020304" pitchFamily="18" charset="0"/>
              </a:rPr>
              <a:t>. </a:t>
            </a:r>
            <a:endParaRPr lang="ru-UA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AC6DF676-1283-4D99-C433-8BE25371C64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FCFBF8"/>
          </a:solidFill>
        </p:spPr>
      </p:sp>
      <p:grpSp>
        <p:nvGrpSpPr>
          <p:cNvPr id="2" name="Group 2"/>
          <p:cNvGrpSpPr/>
          <p:nvPr/>
        </p:nvGrpSpPr>
        <p:grpSpPr>
          <a:xfrm>
            <a:off x="756221" y="620834"/>
            <a:ext cx="16909237" cy="8495074"/>
            <a:chOff x="1016844" y="-3860802"/>
            <a:chExt cx="22608211" cy="11326766"/>
          </a:xfrm>
          <a:solidFill>
            <a:schemeClr val="bg1">
              <a:lumMod val="95000"/>
            </a:schemeClr>
          </a:solidFill>
        </p:grpSpPr>
        <p:sp>
          <p:nvSpPr>
            <p:cNvPr id="3" name="AutoShape 3"/>
            <p:cNvSpPr/>
            <p:nvPr/>
          </p:nvSpPr>
          <p:spPr>
            <a:xfrm>
              <a:off x="1051842" y="252364"/>
              <a:ext cx="14934355" cy="7213600"/>
            </a:xfrm>
            <a:prstGeom prst="rect">
              <a:avLst/>
            </a:prstGeom>
            <a:solidFill>
              <a:schemeClr val="bg2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16868136" y="252364"/>
              <a:ext cx="6756919" cy="7213600"/>
            </a:xfrm>
            <a:prstGeom prst="rect">
              <a:avLst/>
            </a:prstGeom>
            <a:solidFill>
              <a:schemeClr val="bg2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1016844" y="-3860802"/>
              <a:ext cx="22608211" cy="3352802"/>
            </a:xfrm>
            <a:prstGeom prst="rect">
              <a:avLst/>
            </a:prstGeom>
            <a:solidFill>
              <a:schemeClr val="bg2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86596" y="738293"/>
            <a:ext cx="2298290" cy="2279682"/>
          </a:xfrm>
          <a:custGeom>
            <a:avLst/>
            <a:gdLst/>
            <a:ahLst/>
            <a:cxnLst/>
            <a:rect l="l" t="t" r="r" b="b"/>
            <a:pathLst>
              <a:path w="4191000" h="4114800">
                <a:moveTo>
                  <a:pt x="0" y="0"/>
                </a:moveTo>
                <a:lnTo>
                  <a:pt x="4191000" y="0"/>
                </a:lnTo>
                <a:lnTo>
                  <a:pt x="4191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7800" y="4303941"/>
            <a:ext cx="10287000" cy="441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22"/>
              </a:lnSpc>
            </a:pP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Засновник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засновники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закладів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освіти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забезпечують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безоплатне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гаряче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харчування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державних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і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комунальних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закладах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освіти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рахунок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коштів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відповідних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бюджетів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відповідно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до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встановленого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в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закладі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освіти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режиму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кратності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харчування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для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дітей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з ООП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які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навчаються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у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спеціальних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класах</a:t>
            </a:r>
            <a:r>
              <a:rPr lang="uk-UA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 </a:t>
            </a:r>
            <a:endParaRPr lang="uk-UA" sz="2800" dirty="0">
              <a:solidFill>
                <a:srgbClr val="000000"/>
              </a:solidFill>
              <a:latin typeface="Alice" panose="020B0604020202020204" charset="-52"/>
              <a:ea typeface="Open Sans 2 Bold"/>
              <a:cs typeface="Open Sans 2 Bold"/>
              <a:sym typeface="Open Sans 2 Bold"/>
            </a:endParaRPr>
          </a:p>
          <a:p>
            <a:pPr>
              <a:lnSpc>
                <a:spcPts val="5022"/>
              </a:lnSpc>
            </a:pP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Із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забезпеченням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особливих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дієтичних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потреб</a:t>
            </a:r>
            <a:r>
              <a:rPr lang="en-US" sz="2800" dirty="0">
                <a:solidFill>
                  <a:srgbClr val="000000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15E61-4222-2373-035A-7050BBF9EF94}"/>
              </a:ext>
            </a:extLst>
          </p:cNvPr>
          <p:cNvSpPr txBox="1"/>
          <p:nvPr/>
        </p:nvSpPr>
        <p:spPr>
          <a:xfrm>
            <a:off x="4797393" y="1294172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latin typeface="Alice" panose="020B0604020202020204" charset="-52"/>
              </a:rPr>
              <a:t>Забезпечення харчування</a:t>
            </a:r>
            <a:endParaRPr lang="ru-UA" sz="4800" b="1" dirty="0">
              <a:latin typeface="Alice" panose="020B0604020202020204" charset="-52"/>
            </a:endParaRPr>
          </a:p>
        </p:txBody>
      </p:sp>
      <p:pic>
        <p:nvPicPr>
          <p:cNvPr id="1026" name="Picture 2" descr="Mittagessen im konzept der schulcafeteria. teen jungen und mädchen ...">
            <a:extLst>
              <a:ext uri="{FF2B5EF4-FFF2-40B4-BE49-F238E27FC236}">
                <a16:creationId xmlns:a16="http://schemas.microsoft.com/office/drawing/2014/main" id="{23BBD8D7-7792-F972-6B1D-C9244E7D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993" y="4303941"/>
            <a:ext cx="4194207" cy="419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873957" y="375858"/>
            <a:ext cx="9388525" cy="928836"/>
            <a:chOff x="0" y="0"/>
            <a:chExt cx="12518033" cy="12384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18034" cy="1238448"/>
            </a:xfrm>
            <a:custGeom>
              <a:avLst/>
              <a:gdLst/>
              <a:ahLst/>
              <a:cxnLst/>
              <a:rect l="l" t="t" r="r" b="b"/>
              <a:pathLst>
                <a:path w="12518034" h="1238448">
                  <a:moveTo>
                    <a:pt x="0" y="0"/>
                  </a:moveTo>
                  <a:lnTo>
                    <a:pt x="12518034" y="0"/>
                  </a:lnTo>
                  <a:lnTo>
                    <a:pt x="12518034" y="1238448"/>
                  </a:lnTo>
                  <a:lnTo>
                    <a:pt x="0" y="1238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2518033" cy="12670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6"/>
                </a:lnSpc>
              </a:pP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Основні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поняття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та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терміни</a:t>
              </a:r>
              <a:endParaRPr lang="en-US" sz="5562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173" y="1794226"/>
            <a:ext cx="5245513" cy="3901917"/>
            <a:chOff x="0" y="0"/>
            <a:chExt cx="6994017" cy="52025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chemeClr val="bg2"/>
            </a:solidFill>
          </p:spPr>
          <p:txBody>
            <a:bodyPr/>
            <a:lstStyle/>
            <a:p>
              <a:endParaRPr lang="ru-U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423528" y="1753286"/>
            <a:ext cx="5245513" cy="3901917"/>
            <a:chOff x="0" y="0"/>
            <a:chExt cx="6994017" cy="5202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833592" y="1966634"/>
            <a:ext cx="4529782" cy="1039708"/>
            <a:chOff x="0" y="0"/>
            <a:chExt cx="6039709" cy="13862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039709" cy="1386277"/>
            </a:xfrm>
            <a:custGeom>
              <a:avLst/>
              <a:gdLst/>
              <a:ahLst/>
              <a:cxnLst/>
              <a:rect l="l" t="t" r="r" b="b"/>
              <a:pathLst>
                <a:path w="6039709" h="1386277">
                  <a:moveTo>
                    <a:pt x="0" y="0"/>
                  </a:moveTo>
                  <a:lnTo>
                    <a:pt x="6039709" y="0"/>
                  </a:lnTo>
                  <a:lnTo>
                    <a:pt x="6039709" y="1386277"/>
                  </a:lnTo>
                  <a:lnTo>
                    <a:pt x="0" y="13862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6039709" cy="14053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6"/>
                </a:lnSpc>
              </a:pPr>
              <a:r>
                <a:rPr lang="en-US" sz="2750" b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Особливі освітні потреби (ООП) 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734289" y="2794117"/>
            <a:ext cx="5147633" cy="2786063"/>
            <a:chOff x="0" y="0"/>
            <a:chExt cx="6863511" cy="37147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63511" cy="3714750"/>
            </a:xfrm>
            <a:custGeom>
              <a:avLst/>
              <a:gdLst/>
              <a:ahLst/>
              <a:cxnLst/>
              <a:rect l="l" t="t" r="r" b="b"/>
              <a:pathLst>
                <a:path w="6863511" h="3714750">
                  <a:moveTo>
                    <a:pt x="0" y="0"/>
                  </a:moveTo>
                  <a:lnTo>
                    <a:pt x="6863511" y="0"/>
                  </a:lnTo>
                  <a:lnTo>
                    <a:pt x="6863511" y="3714750"/>
                  </a:lnTo>
                  <a:lnTo>
                    <a:pt x="0" y="37147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6863511" cy="370522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Потреби в спеціальних умовах навчання, включаючи технічні засоби, особливому змісті і методах навчання, а також в медичних, соціальних та інших послуг, необхідних для</a:t>
              </a: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успішного  навчання.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997262" y="1753285"/>
            <a:ext cx="5245513" cy="3901917"/>
            <a:chOff x="0" y="0"/>
            <a:chExt cx="6994017" cy="52025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143168" y="1868901"/>
            <a:ext cx="6192479" cy="1137441"/>
            <a:chOff x="0" y="0"/>
            <a:chExt cx="8256639" cy="15165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256639" cy="1516588"/>
            </a:xfrm>
            <a:custGeom>
              <a:avLst/>
              <a:gdLst/>
              <a:ahLst/>
              <a:cxnLst/>
              <a:rect l="l" t="t" r="r" b="b"/>
              <a:pathLst>
                <a:path w="8256639" h="1516588">
                  <a:moveTo>
                    <a:pt x="0" y="0"/>
                  </a:moveTo>
                  <a:lnTo>
                    <a:pt x="8256639" y="0"/>
                  </a:lnTo>
                  <a:lnTo>
                    <a:pt x="8256639" y="1516588"/>
                  </a:lnTo>
                  <a:lnTo>
                    <a:pt x="0" y="15165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8256639" cy="15356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6"/>
                </a:lnSpc>
              </a:pPr>
              <a:r>
                <a:rPr lang="en-US" sz="2750" b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Рівень підтримки  1, 2, 3, 4, 5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154307" y="2310579"/>
            <a:ext cx="4895102" cy="3607777"/>
            <a:chOff x="0" y="0"/>
            <a:chExt cx="6526803" cy="481036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526802" cy="4810369"/>
            </a:xfrm>
            <a:custGeom>
              <a:avLst/>
              <a:gdLst/>
              <a:ahLst/>
              <a:cxnLst/>
              <a:rect l="l" t="t" r="r" b="b"/>
              <a:pathLst>
                <a:path w="6526802" h="4810369">
                  <a:moveTo>
                    <a:pt x="0" y="0"/>
                  </a:moveTo>
                  <a:lnTo>
                    <a:pt x="6526802" y="0"/>
                  </a:lnTo>
                  <a:lnTo>
                    <a:pt x="6526802" y="4810369"/>
                  </a:lnTo>
                  <a:lnTo>
                    <a:pt x="0" y="48103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9525"/>
              <a:ext cx="6526803" cy="48008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Рівні підтримки в освітньому процесі учнів з особливими освітніми потребами визначають відповідно складності порушень у дитини, а також кількості годин додаткових психолого-педагогічних та корекційно-розвиткових послуг.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73447" y="2954614"/>
            <a:ext cx="4702458" cy="3083080"/>
            <a:chOff x="0" y="0"/>
            <a:chExt cx="6269944" cy="41107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269944" cy="4110774"/>
            </a:xfrm>
            <a:custGeom>
              <a:avLst/>
              <a:gdLst/>
              <a:ahLst/>
              <a:cxnLst/>
              <a:rect l="l" t="t" r="r" b="b"/>
              <a:pathLst>
                <a:path w="6269944" h="4110774">
                  <a:moveTo>
                    <a:pt x="0" y="0"/>
                  </a:moveTo>
                  <a:lnTo>
                    <a:pt x="6269944" y="0"/>
                  </a:lnTo>
                  <a:lnTo>
                    <a:pt x="6269944" y="4110774"/>
                  </a:lnTo>
                  <a:lnTo>
                    <a:pt x="0" y="411077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9525"/>
              <a:ext cx="6269944" cy="41012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Труднощі у навчанні різних ступенів прояву (поодинокі незначні, легкого, помірного, тяжкого, найтяжчого), які впливають на процес здобуття освіти та рівень результатів навчання. 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24388" y="1989794"/>
            <a:ext cx="5099139" cy="522670"/>
            <a:chOff x="0" y="0"/>
            <a:chExt cx="6798852" cy="69689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798852" cy="696893"/>
            </a:xfrm>
            <a:custGeom>
              <a:avLst/>
              <a:gdLst/>
              <a:ahLst/>
              <a:cxnLst/>
              <a:rect l="l" t="t" r="r" b="b"/>
              <a:pathLst>
                <a:path w="6798852" h="696893">
                  <a:moveTo>
                    <a:pt x="0" y="0"/>
                  </a:moveTo>
                  <a:lnTo>
                    <a:pt x="6798852" y="0"/>
                  </a:lnTo>
                  <a:lnTo>
                    <a:pt x="6798852" y="696893"/>
                  </a:lnTo>
                  <a:lnTo>
                    <a:pt x="0" y="69689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9525"/>
              <a:ext cx="6798852" cy="70641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00"/>
                </a:lnSpc>
              </a:pPr>
              <a:r>
                <a:rPr lang="en-US" sz="275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Категорії (типи) труднощів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64177" y="6037694"/>
            <a:ext cx="5245513" cy="3901917"/>
            <a:chOff x="0" y="0"/>
            <a:chExt cx="6994017" cy="520255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35" name="Group 35"/>
          <p:cNvGrpSpPr/>
          <p:nvPr/>
        </p:nvGrpSpPr>
        <p:grpSpPr>
          <a:xfrm>
            <a:off x="6446717" y="6012683"/>
            <a:ext cx="5245513" cy="3901917"/>
            <a:chOff x="0" y="0"/>
            <a:chExt cx="6994017" cy="520255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37" name="Group 37"/>
          <p:cNvGrpSpPr/>
          <p:nvPr/>
        </p:nvGrpSpPr>
        <p:grpSpPr>
          <a:xfrm>
            <a:off x="11979102" y="6012684"/>
            <a:ext cx="5245513" cy="3901917"/>
            <a:chOff x="0" y="0"/>
            <a:chExt cx="6994017" cy="520255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39" name="Group 39"/>
          <p:cNvGrpSpPr/>
          <p:nvPr/>
        </p:nvGrpSpPr>
        <p:grpSpPr>
          <a:xfrm>
            <a:off x="1144387" y="6006559"/>
            <a:ext cx="5318111" cy="4060717"/>
            <a:chOff x="0" y="23669"/>
            <a:chExt cx="7090814" cy="5414288"/>
          </a:xfrm>
        </p:grpSpPr>
        <p:sp>
          <p:nvSpPr>
            <p:cNvPr id="40" name="Freeform 40"/>
            <p:cNvSpPr/>
            <p:nvPr/>
          </p:nvSpPr>
          <p:spPr>
            <a:xfrm>
              <a:off x="555429" y="23669"/>
              <a:ext cx="6535385" cy="5107461"/>
            </a:xfrm>
            <a:custGeom>
              <a:avLst/>
              <a:gdLst/>
              <a:ahLst/>
              <a:cxnLst/>
              <a:rect l="l" t="t" r="r" b="b"/>
              <a:pathLst>
                <a:path w="6535385" h="5107463">
                  <a:moveTo>
                    <a:pt x="0" y="0"/>
                  </a:moveTo>
                  <a:lnTo>
                    <a:pt x="6535385" y="0"/>
                  </a:lnTo>
                  <a:lnTo>
                    <a:pt x="6535385" y="5107463"/>
                  </a:lnTo>
                  <a:lnTo>
                    <a:pt x="0" y="51074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320969"/>
              <a:ext cx="6535385" cy="51169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00"/>
                </a:lnSpc>
              </a:pPr>
              <a:r>
                <a:rPr lang="en-US" sz="275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Спеціальний</a:t>
              </a:r>
              <a:r>
                <a:rPr lang="en-US" sz="275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5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клас</a:t>
              </a:r>
              <a:endParaRPr lang="en-US" sz="2750" b="1" dirty="0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l">
                <a:lnSpc>
                  <a:spcPts val="2879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Окремий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клас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у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закладі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загальної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середньої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дітей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ООП,  у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спеціально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створених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умовах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урахуванням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індивідуальних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потреб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можливостей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здібностей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інтересів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який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комплектується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відповідно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до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типів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труднощів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780257" y="6306996"/>
            <a:ext cx="5081438" cy="4061057"/>
            <a:chOff x="0" y="0"/>
            <a:chExt cx="6775251" cy="541474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775251" cy="5414743"/>
            </a:xfrm>
            <a:custGeom>
              <a:avLst/>
              <a:gdLst/>
              <a:ahLst/>
              <a:cxnLst/>
              <a:rect l="l" t="t" r="r" b="b"/>
              <a:pathLst>
                <a:path w="6775251" h="5414743">
                  <a:moveTo>
                    <a:pt x="0" y="0"/>
                  </a:moveTo>
                  <a:lnTo>
                    <a:pt x="6775251" y="0"/>
                  </a:lnTo>
                  <a:lnTo>
                    <a:pt x="6775251" y="5414743"/>
                  </a:lnTo>
                  <a:lnTo>
                    <a:pt x="0" y="54147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6775251" cy="54528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00"/>
                </a:lnSpc>
              </a:pPr>
              <a:r>
                <a:rPr lang="en-US" sz="240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Індивідуальна</a:t>
              </a:r>
              <a:r>
                <a:rPr lang="en-US" sz="24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програма</a:t>
              </a:r>
              <a:r>
                <a:rPr lang="en-US" sz="24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розвитку</a:t>
              </a:r>
              <a:r>
                <a:rPr lang="en-US" sz="24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це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індивідуально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складений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документ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який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розробляється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дитини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особливими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освітніми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потребами</a:t>
              </a:r>
              <a:r>
                <a:rPr lang="en-US" sz="2400" b="1" dirty="0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визначає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стратегії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ресурси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досягнення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освітніх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цілей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особи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ООП.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2216129" y="6341360"/>
            <a:ext cx="4536643" cy="3607777"/>
            <a:chOff x="0" y="0"/>
            <a:chExt cx="6048858" cy="481036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6048858" cy="4810369"/>
            </a:xfrm>
            <a:custGeom>
              <a:avLst/>
              <a:gdLst/>
              <a:ahLst/>
              <a:cxnLst/>
              <a:rect l="l" t="t" r="r" b="b"/>
              <a:pathLst>
                <a:path w="6048858" h="4810369">
                  <a:moveTo>
                    <a:pt x="0" y="0"/>
                  </a:moveTo>
                  <a:lnTo>
                    <a:pt x="6048858" y="0"/>
                  </a:lnTo>
                  <a:lnTo>
                    <a:pt x="6048858" y="4810369"/>
                  </a:lnTo>
                  <a:lnTo>
                    <a:pt x="0" y="48103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9525"/>
              <a:ext cx="6048858" cy="48008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Асистент вчителя/вихователя</a:t>
              </a:r>
            </a:p>
            <a:p>
              <a:pPr algn="l">
                <a:lnSpc>
                  <a:spcPts val="2879"/>
                </a:lnSpc>
              </a:pPr>
              <a:endParaRPr lang="en-US" sz="2400" b="1">
                <a:solidFill>
                  <a:srgbClr val="000000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педагогічний працівник який збезпечує особистісно орієнтоване спрямування освітнього процесу у класі/групі продовженого дня.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97716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2238" y="455678"/>
            <a:ext cx="12800507" cy="1216555"/>
            <a:chOff x="0" y="-383625"/>
            <a:chExt cx="17067342" cy="16220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18034" cy="1238448"/>
            </a:xfrm>
            <a:custGeom>
              <a:avLst/>
              <a:gdLst/>
              <a:ahLst/>
              <a:cxnLst/>
              <a:rect l="l" t="t" r="r" b="b"/>
              <a:pathLst>
                <a:path w="12518034" h="1238448">
                  <a:moveTo>
                    <a:pt x="0" y="0"/>
                  </a:moveTo>
                  <a:lnTo>
                    <a:pt x="12518034" y="0"/>
                  </a:lnTo>
                  <a:lnTo>
                    <a:pt x="12518034" y="1238448"/>
                  </a:lnTo>
                  <a:lnTo>
                    <a:pt x="0" y="123844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4549309" y="-383625"/>
              <a:ext cx="12518033" cy="126702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936"/>
                </a:lnSpc>
              </a:pP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Основні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поняття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та</a:t>
              </a:r>
              <a:r>
                <a:rPr lang="en-US" sz="5562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562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терміни</a:t>
              </a:r>
              <a:endParaRPr lang="en-US" sz="5562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2173" y="1794226"/>
            <a:ext cx="5245513" cy="3901917"/>
            <a:chOff x="0" y="0"/>
            <a:chExt cx="6994017" cy="52025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423528" y="1753286"/>
            <a:ext cx="5245513" cy="3901917"/>
            <a:chOff x="0" y="0"/>
            <a:chExt cx="6994017" cy="52025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6833592" y="2086073"/>
            <a:ext cx="4529782" cy="1339446"/>
            <a:chOff x="0" y="0"/>
            <a:chExt cx="6039709" cy="178592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039709" cy="1785928"/>
            </a:xfrm>
            <a:custGeom>
              <a:avLst/>
              <a:gdLst/>
              <a:ahLst/>
              <a:cxnLst/>
              <a:rect l="l" t="t" r="r" b="b"/>
              <a:pathLst>
                <a:path w="6039709" h="1785928">
                  <a:moveTo>
                    <a:pt x="0" y="0"/>
                  </a:moveTo>
                  <a:lnTo>
                    <a:pt x="6039709" y="0"/>
                  </a:lnTo>
                  <a:lnTo>
                    <a:pt x="6039709" y="1785928"/>
                  </a:lnTo>
                  <a:lnTo>
                    <a:pt x="0" y="17859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6039709" cy="180497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6"/>
                </a:lnSpc>
              </a:pPr>
              <a:r>
                <a:rPr lang="en-US" sz="2750" b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Система автоматизації інклюзивно-ресурсних центрів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04720" y="3344571"/>
            <a:ext cx="4678412" cy="2077633"/>
            <a:chOff x="0" y="0"/>
            <a:chExt cx="6237883" cy="277017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237883" cy="2770177"/>
            </a:xfrm>
            <a:custGeom>
              <a:avLst/>
              <a:gdLst/>
              <a:ahLst/>
              <a:cxnLst/>
              <a:rect l="l" t="t" r="r" b="b"/>
              <a:pathLst>
                <a:path w="6237883" h="2770177">
                  <a:moveTo>
                    <a:pt x="0" y="0"/>
                  </a:moveTo>
                  <a:lnTo>
                    <a:pt x="6237883" y="0"/>
                  </a:lnTo>
                  <a:lnTo>
                    <a:pt x="6237883" y="2770177"/>
                  </a:lnTo>
                  <a:lnTo>
                    <a:pt x="0" y="277017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6237883" cy="28273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1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Єдиний реєстр ведення документації дітей з ООП для фахівців ІРЦ, педагогів та батьків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861695" y="1794315"/>
            <a:ext cx="5245513" cy="3901917"/>
            <a:chOff x="0" y="0"/>
            <a:chExt cx="6994017" cy="520255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047607" y="1996938"/>
            <a:ext cx="5059601" cy="908841"/>
            <a:chOff x="0" y="0"/>
            <a:chExt cx="6746135" cy="121178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746135" cy="1211788"/>
            </a:xfrm>
            <a:custGeom>
              <a:avLst/>
              <a:gdLst/>
              <a:ahLst/>
              <a:cxnLst/>
              <a:rect l="l" t="t" r="r" b="b"/>
              <a:pathLst>
                <a:path w="6746135" h="1211788">
                  <a:moveTo>
                    <a:pt x="0" y="0"/>
                  </a:moveTo>
                  <a:lnTo>
                    <a:pt x="6746135" y="0"/>
                  </a:lnTo>
                  <a:lnTo>
                    <a:pt x="6746135" y="1211788"/>
                  </a:lnTo>
                  <a:lnTo>
                    <a:pt x="0" y="12117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6746135" cy="12308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436"/>
                </a:lnSpc>
              </a:pPr>
              <a:r>
                <a:rPr lang="en-US" sz="275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Корекційно-розвиткові</a:t>
              </a:r>
              <a:r>
                <a:rPr lang="en-US" sz="275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5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заняття</a:t>
              </a:r>
              <a:endParaRPr lang="en-US" sz="2750" b="1" dirty="0">
                <a:solidFill>
                  <a:srgbClr val="2C2821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010723" y="2905779"/>
            <a:ext cx="5438167" cy="2614486"/>
            <a:chOff x="0" y="0"/>
            <a:chExt cx="7250889" cy="34859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50889" cy="3485981"/>
            </a:xfrm>
            <a:custGeom>
              <a:avLst/>
              <a:gdLst/>
              <a:ahLst/>
              <a:cxnLst/>
              <a:rect l="l" t="t" r="r" b="b"/>
              <a:pathLst>
                <a:path w="7250889" h="3485981">
                  <a:moveTo>
                    <a:pt x="0" y="0"/>
                  </a:moveTo>
                  <a:lnTo>
                    <a:pt x="7250889" y="0"/>
                  </a:lnTo>
                  <a:lnTo>
                    <a:pt x="7250889" y="3485981"/>
                  </a:lnTo>
                  <a:lnTo>
                    <a:pt x="0" y="34859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7250889" cy="354313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1"/>
                </a:lnSpc>
              </a:pPr>
              <a:r>
                <a:rPr lang="en-US" sz="2400">
                  <a:solidFill>
                    <a:srgbClr val="111111"/>
                  </a:solidFill>
                  <a:latin typeface="Lora"/>
                  <a:ea typeface="Lora"/>
                  <a:cs typeface="Lora"/>
                  <a:sym typeface="Lora"/>
                </a:rPr>
                <a:t>Комплекс заходів із системного супроводу дітей з ООП у процесі навчання, спрямований на </a:t>
              </a:r>
            </a:p>
            <a:p>
              <a:pPr algn="l">
                <a:lnSpc>
                  <a:spcPts val="3561"/>
                </a:lnSpc>
              </a:pPr>
              <a:r>
                <a:rPr lang="en-US" sz="2400">
                  <a:solidFill>
                    <a:srgbClr val="111111"/>
                  </a:solidFill>
                  <a:latin typeface="Lora"/>
                  <a:ea typeface="Lora"/>
                  <a:cs typeface="Lora"/>
                  <a:sym typeface="Lora"/>
                </a:rPr>
                <a:t>корекцію порушень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6012684"/>
            <a:ext cx="10454432" cy="3901917"/>
            <a:chOff x="0" y="0"/>
            <a:chExt cx="13939243" cy="5202556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939242" cy="5202555"/>
            </a:xfrm>
            <a:custGeom>
              <a:avLst/>
              <a:gdLst/>
              <a:ahLst/>
              <a:cxnLst/>
              <a:rect l="l" t="t" r="r" b="b"/>
              <a:pathLst>
                <a:path w="13939242" h="5202555">
                  <a:moveTo>
                    <a:pt x="0" y="56769"/>
                  </a:moveTo>
                  <a:cubicBezTo>
                    <a:pt x="0" y="25400"/>
                    <a:pt x="50623" y="0"/>
                    <a:pt x="113142" y="0"/>
                  </a:cubicBezTo>
                  <a:lnTo>
                    <a:pt x="13826100" y="0"/>
                  </a:lnTo>
                  <a:cubicBezTo>
                    <a:pt x="13888619" y="0"/>
                    <a:pt x="13939242" y="25400"/>
                    <a:pt x="13939242" y="56769"/>
                  </a:cubicBezTo>
                  <a:lnTo>
                    <a:pt x="13939242" y="5145786"/>
                  </a:lnTo>
                  <a:cubicBezTo>
                    <a:pt x="13939242" y="5177155"/>
                    <a:pt x="13888619" y="5202555"/>
                    <a:pt x="13826100" y="5202555"/>
                  </a:cubicBezTo>
                  <a:lnTo>
                    <a:pt x="113142" y="5202555"/>
                  </a:lnTo>
                  <a:cubicBezTo>
                    <a:pt x="50623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979102" y="6012684"/>
            <a:ext cx="5245513" cy="3901917"/>
            <a:chOff x="0" y="0"/>
            <a:chExt cx="6994017" cy="520255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994017" cy="5202555"/>
            </a:xfrm>
            <a:custGeom>
              <a:avLst/>
              <a:gdLst/>
              <a:ahLst/>
              <a:cxnLst/>
              <a:rect l="l" t="t" r="r" b="b"/>
              <a:pathLst>
                <a:path w="6994017" h="5202555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6937248" y="0"/>
                  </a:lnTo>
                  <a:cubicBezTo>
                    <a:pt x="6968617" y="0"/>
                    <a:pt x="6994017" y="25400"/>
                    <a:pt x="6994017" y="56769"/>
                  </a:cubicBezTo>
                  <a:lnTo>
                    <a:pt x="6994017" y="5145786"/>
                  </a:lnTo>
                  <a:cubicBezTo>
                    <a:pt x="6994017" y="5177155"/>
                    <a:pt x="6968617" y="5202555"/>
                    <a:pt x="6937248" y="5202555"/>
                  </a:cubicBezTo>
                  <a:lnTo>
                    <a:pt x="56769" y="5202555"/>
                  </a:lnTo>
                  <a:cubicBezTo>
                    <a:pt x="25400" y="5202555"/>
                    <a:pt x="0" y="5177155"/>
                    <a:pt x="0" y="5145786"/>
                  </a:cubicBezTo>
                  <a:close/>
                </a:path>
              </a:pathLst>
            </a:custGeom>
            <a:solidFill>
              <a:srgbClr val="F0EDE6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272977" y="6105718"/>
            <a:ext cx="10210155" cy="3477796"/>
            <a:chOff x="0" y="0"/>
            <a:chExt cx="13613540" cy="463706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613541" cy="4637062"/>
            </a:xfrm>
            <a:custGeom>
              <a:avLst/>
              <a:gdLst/>
              <a:ahLst/>
              <a:cxnLst/>
              <a:rect l="l" t="t" r="r" b="b"/>
              <a:pathLst>
                <a:path w="13613541" h="4637062">
                  <a:moveTo>
                    <a:pt x="0" y="0"/>
                  </a:moveTo>
                  <a:lnTo>
                    <a:pt x="13613541" y="0"/>
                  </a:lnTo>
                  <a:lnTo>
                    <a:pt x="13613541" y="4637062"/>
                  </a:lnTo>
                  <a:lnTo>
                    <a:pt x="0" y="46370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9525"/>
              <a:ext cx="13613540" cy="464658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00"/>
                </a:lnSpc>
              </a:pPr>
              <a:r>
                <a:rPr lang="en-US" sz="275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З'єднаний клас </a:t>
              </a:r>
            </a:p>
            <a:p>
              <a:pPr algn="l">
                <a:lnSpc>
                  <a:spcPts val="2879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або клас-комплект у закладі загальної середньої освіти формується для групи учнів з різницею у віці не більше 2 років які  здобувають початкову освіту з урахуванням однотипності  труднощів, для здобуття освіти нарівні з іншими особами, надання їм психолого-педагогічних і корекційно-розвиткових послуг (допомоги). Створюються у випадку, коли у зв’язку з демографічною ситуацією один або декілька класів початкової школи не можуть бути створені відповідно до норм наповнюваності класів. 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216130" y="6105718"/>
            <a:ext cx="4536643" cy="3409984"/>
            <a:chOff x="0" y="0"/>
            <a:chExt cx="6048857" cy="454664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048858" cy="4546645"/>
            </a:xfrm>
            <a:custGeom>
              <a:avLst/>
              <a:gdLst/>
              <a:ahLst/>
              <a:cxnLst/>
              <a:rect l="l" t="t" r="r" b="b"/>
              <a:pathLst>
                <a:path w="6048858" h="4546645">
                  <a:moveTo>
                    <a:pt x="0" y="0"/>
                  </a:moveTo>
                  <a:lnTo>
                    <a:pt x="6048858" y="0"/>
                  </a:lnTo>
                  <a:lnTo>
                    <a:pt x="6048858" y="4546645"/>
                  </a:lnTo>
                  <a:lnTo>
                    <a:pt x="0" y="45466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9525"/>
              <a:ext cx="6048857" cy="45371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9"/>
                </a:lnSpc>
              </a:pPr>
              <a:r>
                <a:rPr lang="en-US" sz="240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Міжкласні групи </a:t>
              </a: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                     створюються за потреби для надання психолого-педагогічних та корекційно-розвиткових послуг (допомоги) учням спеціальних класів, вивчення окремих предметів та інтегрованих курсів за потреби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92589" y="1989244"/>
            <a:ext cx="4326217" cy="523220"/>
            <a:chOff x="0" y="0"/>
            <a:chExt cx="5768289" cy="697627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768289" cy="697627"/>
            </a:xfrm>
            <a:custGeom>
              <a:avLst/>
              <a:gdLst/>
              <a:ahLst/>
              <a:cxnLst/>
              <a:rect l="l" t="t" r="r" b="b"/>
              <a:pathLst>
                <a:path w="5768289" h="697627">
                  <a:moveTo>
                    <a:pt x="0" y="0"/>
                  </a:moveTo>
                  <a:lnTo>
                    <a:pt x="5768289" y="0"/>
                  </a:lnTo>
                  <a:lnTo>
                    <a:pt x="5768289" y="697627"/>
                  </a:lnTo>
                  <a:lnTo>
                    <a:pt x="0" y="6976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9525"/>
              <a:ext cx="5768289" cy="7071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00"/>
                </a:lnSpc>
              </a:pPr>
              <a:r>
                <a:rPr lang="en-US" sz="2750" b="1">
                  <a:solidFill>
                    <a:srgbClr val="000000"/>
                  </a:solidFill>
                  <a:latin typeface="Lora Bold"/>
                  <a:ea typeface="Lora Bold"/>
                  <a:cs typeface="Lora Bold"/>
                  <a:sym typeface="Lora Bold"/>
                </a:rPr>
                <a:t>Асистент учня </a:t>
              </a:r>
              <a:r>
                <a:rPr lang="en-US" sz="2750" b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(дитини)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474140" y="2564703"/>
            <a:ext cx="4678412" cy="2857501"/>
            <a:chOff x="0" y="0"/>
            <a:chExt cx="6237883" cy="381000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6237883" cy="3810001"/>
            </a:xfrm>
            <a:custGeom>
              <a:avLst/>
              <a:gdLst/>
              <a:ahLst/>
              <a:cxnLst/>
              <a:rect l="l" t="t" r="r" b="b"/>
              <a:pathLst>
                <a:path w="6237883" h="3810001">
                  <a:moveTo>
                    <a:pt x="0" y="0"/>
                  </a:moveTo>
                  <a:lnTo>
                    <a:pt x="6237883" y="0"/>
                  </a:lnTo>
                  <a:lnTo>
                    <a:pt x="6237883" y="3810001"/>
                  </a:lnTo>
                  <a:lnTo>
                    <a:pt x="0" y="38100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6237883" cy="38671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561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забезпечує в освітньому процесі соціальні та соціально-побутові потреби здобувача освіти з особливими освітніми потребами / надає соціальну послугу супроводу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3705" y="25152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048000" y="275407"/>
            <a:ext cx="13637640" cy="817499"/>
            <a:chOff x="-1158574" y="-77571"/>
            <a:chExt cx="18183520" cy="10899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76945" cy="1012428"/>
            </a:xfrm>
            <a:custGeom>
              <a:avLst/>
              <a:gdLst/>
              <a:ahLst/>
              <a:cxnLst/>
              <a:rect l="l" t="t" r="r" b="b"/>
              <a:pathLst>
                <a:path w="13976945" h="1012428">
                  <a:moveTo>
                    <a:pt x="0" y="0"/>
                  </a:moveTo>
                  <a:lnTo>
                    <a:pt x="13976945" y="0"/>
                  </a:lnTo>
                  <a:lnTo>
                    <a:pt x="13976945" y="1012428"/>
                  </a:lnTo>
                  <a:lnTo>
                    <a:pt x="0" y="10124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-1158574" y="-77571"/>
              <a:ext cx="18183520" cy="10505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00"/>
                </a:lnSpc>
              </a:pP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Порядок</a:t>
              </a:r>
              <a:r>
                <a:rPr lang="en-US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uk-UA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утворення</a:t>
              </a:r>
              <a:r>
                <a:rPr lang="en-US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спеціальних</a:t>
              </a:r>
              <a:r>
                <a:rPr lang="en-US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класів</a:t>
              </a:r>
              <a:endParaRPr lang="en-US" sz="5400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129702" y="2609838"/>
            <a:ext cx="28575" cy="5955316"/>
            <a:chOff x="0" y="0"/>
            <a:chExt cx="38100" cy="79404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100" cy="7940421"/>
            </a:xfrm>
            <a:custGeom>
              <a:avLst/>
              <a:gdLst/>
              <a:ahLst/>
              <a:cxnLst/>
              <a:rect l="l" t="t" r="r" b="b"/>
              <a:pathLst>
                <a:path w="38100" h="7940421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7921371"/>
                  </a:lnTo>
                  <a:cubicBezTo>
                    <a:pt x="38100" y="7931912"/>
                    <a:pt x="29591" y="7940421"/>
                    <a:pt x="19050" y="7940421"/>
                  </a:cubicBezTo>
                  <a:cubicBezTo>
                    <a:pt x="8509" y="7940421"/>
                    <a:pt x="0" y="7931912"/>
                    <a:pt x="0" y="7921371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8245599" y="2260848"/>
            <a:ext cx="674180" cy="28575"/>
            <a:chOff x="0" y="0"/>
            <a:chExt cx="898906" cy="38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98906" cy="38100"/>
            </a:xfrm>
            <a:custGeom>
              <a:avLst/>
              <a:gdLst/>
              <a:ahLst/>
              <a:cxnLst/>
              <a:rect l="l" t="t" r="r" b="b"/>
              <a:pathLst>
                <a:path w="89890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879856" y="0"/>
                  </a:lnTo>
                  <a:cubicBezTo>
                    <a:pt x="890397" y="0"/>
                    <a:pt x="898906" y="8509"/>
                    <a:pt x="898906" y="19050"/>
                  </a:cubicBezTo>
                  <a:cubicBezTo>
                    <a:pt x="898906" y="29591"/>
                    <a:pt x="890397" y="38100"/>
                    <a:pt x="87985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8891215" y="2212794"/>
            <a:ext cx="505587" cy="505587"/>
            <a:chOff x="0" y="0"/>
            <a:chExt cx="674116" cy="674116"/>
          </a:xfrm>
          <a:solidFill>
            <a:schemeClr val="accent3"/>
          </a:solidFill>
        </p:grpSpPr>
        <p:sp>
          <p:nvSpPr>
            <p:cNvPr id="14" name="Freeform 14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44958"/>
                  </a:moveTo>
                  <a:cubicBezTo>
                    <a:pt x="0" y="20066"/>
                    <a:pt x="20066" y="0"/>
                    <a:pt x="44958" y="0"/>
                  </a:cubicBezTo>
                  <a:lnTo>
                    <a:pt x="629158" y="0"/>
                  </a:lnTo>
                  <a:cubicBezTo>
                    <a:pt x="653923" y="0"/>
                    <a:pt x="674116" y="20066"/>
                    <a:pt x="674116" y="44958"/>
                  </a:cubicBezTo>
                  <a:lnTo>
                    <a:pt x="674116" y="629158"/>
                  </a:lnTo>
                  <a:cubicBezTo>
                    <a:pt x="674116" y="653923"/>
                    <a:pt x="654050" y="674116"/>
                    <a:pt x="629158" y="674116"/>
                  </a:cubicBezTo>
                  <a:lnTo>
                    <a:pt x="44958" y="674116"/>
                  </a:lnTo>
                  <a:cubicBezTo>
                    <a:pt x="20066" y="674116"/>
                    <a:pt x="0" y="653923"/>
                    <a:pt x="0" y="62915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5" name="Group 15"/>
          <p:cNvGrpSpPr/>
          <p:nvPr/>
        </p:nvGrpSpPr>
        <p:grpSpPr>
          <a:xfrm>
            <a:off x="9368210" y="3384500"/>
            <a:ext cx="674180" cy="28575"/>
            <a:chOff x="0" y="0"/>
            <a:chExt cx="898906" cy="381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98906" cy="38100"/>
            </a:xfrm>
            <a:custGeom>
              <a:avLst/>
              <a:gdLst/>
              <a:ahLst/>
              <a:cxnLst/>
              <a:rect l="l" t="t" r="r" b="b"/>
              <a:pathLst>
                <a:path w="89890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879856" y="0"/>
                  </a:lnTo>
                  <a:cubicBezTo>
                    <a:pt x="890397" y="0"/>
                    <a:pt x="898906" y="8509"/>
                    <a:pt x="898906" y="19050"/>
                  </a:cubicBezTo>
                  <a:cubicBezTo>
                    <a:pt x="898906" y="29591"/>
                    <a:pt x="890397" y="38100"/>
                    <a:pt x="87985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891215" y="3265975"/>
            <a:ext cx="505587" cy="505587"/>
            <a:chOff x="0" y="0"/>
            <a:chExt cx="674116" cy="674116"/>
          </a:xfrm>
          <a:solidFill>
            <a:schemeClr val="accent3"/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44958"/>
                  </a:moveTo>
                  <a:cubicBezTo>
                    <a:pt x="0" y="20066"/>
                    <a:pt x="20066" y="0"/>
                    <a:pt x="44958" y="0"/>
                  </a:cubicBezTo>
                  <a:lnTo>
                    <a:pt x="629158" y="0"/>
                  </a:lnTo>
                  <a:cubicBezTo>
                    <a:pt x="653923" y="0"/>
                    <a:pt x="674116" y="20066"/>
                    <a:pt x="674116" y="44958"/>
                  </a:cubicBezTo>
                  <a:lnTo>
                    <a:pt x="674116" y="629158"/>
                  </a:lnTo>
                  <a:cubicBezTo>
                    <a:pt x="674116" y="653923"/>
                    <a:pt x="654050" y="674116"/>
                    <a:pt x="629158" y="674116"/>
                  </a:cubicBezTo>
                  <a:lnTo>
                    <a:pt x="44958" y="674116"/>
                  </a:lnTo>
                  <a:cubicBezTo>
                    <a:pt x="20066" y="674116"/>
                    <a:pt x="0" y="653923"/>
                    <a:pt x="0" y="62915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9" name="Group 19"/>
          <p:cNvGrpSpPr/>
          <p:nvPr/>
        </p:nvGrpSpPr>
        <p:grpSpPr>
          <a:xfrm>
            <a:off x="10267652" y="2609838"/>
            <a:ext cx="2809280" cy="603274"/>
            <a:chOff x="0" y="0"/>
            <a:chExt cx="3745707" cy="8043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45707" cy="804365"/>
            </a:xfrm>
            <a:custGeom>
              <a:avLst/>
              <a:gdLst/>
              <a:ahLst/>
              <a:cxnLst/>
              <a:rect l="l" t="t" r="r" b="b"/>
              <a:pathLst>
                <a:path w="3745707" h="804365">
                  <a:moveTo>
                    <a:pt x="0" y="0"/>
                  </a:moveTo>
                  <a:lnTo>
                    <a:pt x="3745707" y="0"/>
                  </a:lnTo>
                  <a:lnTo>
                    <a:pt x="3745707" y="804365"/>
                  </a:lnTo>
                  <a:lnTo>
                    <a:pt x="0" y="80436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57150"/>
              <a:ext cx="3745707" cy="74721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en-US" sz="2799" b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Кількість учнів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53364" y="2978614"/>
            <a:ext cx="7233791" cy="1664351"/>
            <a:chOff x="0" y="0"/>
            <a:chExt cx="9645055" cy="221913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645055" cy="2219134"/>
            </a:xfrm>
            <a:custGeom>
              <a:avLst/>
              <a:gdLst/>
              <a:ahLst/>
              <a:cxnLst/>
              <a:rect l="l" t="t" r="r" b="b"/>
              <a:pathLst>
                <a:path w="9645055" h="2219134">
                  <a:moveTo>
                    <a:pt x="0" y="0"/>
                  </a:moveTo>
                  <a:lnTo>
                    <a:pt x="9645055" y="0"/>
                  </a:lnTo>
                  <a:lnTo>
                    <a:pt x="9645055" y="2219134"/>
                  </a:lnTo>
                  <a:lnTo>
                    <a:pt x="0" y="22191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9525"/>
              <a:ext cx="9645055" cy="22096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1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Наявність  відповідного контингенту учнів не менше 50% +1 особа граничної наповнюваності класів. Гранична наповнюваність класу збільшується відповідно до рішення засновника, але не більш як на одну особу.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245599" y="4395787"/>
            <a:ext cx="674180" cy="28575"/>
            <a:chOff x="0" y="0"/>
            <a:chExt cx="898906" cy="381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8906" cy="38100"/>
            </a:xfrm>
            <a:custGeom>
              <a:avLst/>
              <a:gdLst/>
              <a:ahLst/>
              <a:cxnLst/>
              <a:rect l="l" t="t" r="r" b="b"/>
              <a:pathLst>
                <a:path w="89890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879856" y="0"/>
                  </a:lnTo>
                  <a:cubicBezTo>
                    <a:pt x="890397" y="0"/>
                    <a:pt x="898906" y="8509"/>
                    <a:pt x="898906" y="19050"/>
                  </a:cubicBezTo>
                  <a:cubicBezTo>
                    <a:pt x="898906" y="29591"/>
                    <a:pt x="890397" y="38100"/>
                    <a:pt x="87985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8891215" y="4271648"/>
            <a:ext cx="505587" cy="505587"/>
            <a:chOff x="0" y="0"/>
            <a:chExt cx="674116" cy="674116"/>
          </a:xfrm>
          <a:solidFill>
            <a:schemeClr val="accent3"/>
          </a:solidFill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44958"/>
                  </a:moveTo>
                  <a:cubicBezTo>
                    <a:pt x="0" y="20066"/>
                    <a:pt x="20066" y="0"/>
                    <a:pt x="44958" y="0"/>
                  </a:cubicBezTo>
                  <a:lnTo>
                    <a:pt x="629158" y="0"/>
                  </a:lnTo>
                  <a:cubicBezTo>
                    <a:pt x="653923" y="0"/>
                    <a:pt x="674116" y="20066"/>
                    <a:pt x="674116" y="44958"/>
                  </a:cubicBezTo>
                  <a:lnTo>
                    <a:pt x="674116" y="629158"/>
                  </a:lnTo>
                  <a:cubicBezTo>
                    <a:pt x="674116" y="653923"/>
                    <a:pt x="654050" y="674116"/>
                    <a:pt x="629158" y="674116"/>
                  </a:cubicBezTo>
                  <a:lnTo>
                    <a:pt x="44958" y="674116"/>
                  </a:lnTo>
                  <a:cubicBezTo>
                    <a:pt x="20066" y="674116"/>
                    <a:pt x="0" y="653923"/>
                    <a:pt x="0" y="62915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9" name="Group 29"/>
          <p:cNvGrpSpPr/>
          <p:nvPr/>
        </p:nvGrpSpPr>
        <p:grpSpPr>
          <a:xfrm>
            <a:off x="9368210" y="5407075"/>
            <a:ext cx="674180" cy="28575"/>
            <a:chOff x="0" y="0"/>
            <a:chExt cx="898906" cy="381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98906" cy="38100"/>
            </a:xfrm>
            <a:custGeom>
              <a:avLst/>
              <a:gdLst/>
              <a:ahLst/>
              <a:cxnLst/>
              <a:rect l="l" t="t" r="r" b="b"/>
              <a:pathLst>
                <a:path w="89890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879856" y="0"/>
                  </a:lnTo>
                  <a:cubicBezTo>
                    <a:pt x="890397" y="0"/>
                    <a:pt x="898906" y="8509"/>
                    <a:pt x="898906" y="19050"/>
                  </a:cubicBezTo>
                  <a:cubicBezTo>
                    <a:pt x="898906" y="29591"/>
                    <a:pt x="890397" y="38100"/>
                    <a:pt x="87985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8920229" y="5311375"/>
            <a:ext cx="505587" cy="505587"/>
            <a:chOff x="0" y="0"/>
            <a:chExt cx="674116" cy="674116"/>
          </a:xfrm>
          <a:solidFill>
            <a:schemeClr val="accent3"/>
          </a:solidFill>
        </p:grpSpPr>
        <p:sp>
          <p:nvSpPr>
            <p:cNvPr id="32" name="Freeform 32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44958"/>
                  </a:moveTo>
                  <a:cubicBezTo>
                    <a:pt x="0" y="20066"/>
                    <a:pt x="20066" y="0"/>
                    <a:pt x="44958" y="0"/>
                  </a:cubicBezTo>
                  <a:lnTo>
                    <a:pt x="629158" y="0"/>
                  </a:lnTo>
                  <a:cubicBezTo>
                    <a:pt x="653923" y="0"/>
                    <a:pt x="674116" y="20066"/>
                    <a:pt x="674116" y="44958"/>
                  </a:cubicBezTo>
                  <a:lnTo>
                    <a:pt x="674116" y="629158"/>
                  </a:lnTo>
                  <a:cubicBezTo>
                    <a:pt x="674116" y="653923"/>
                    <a:pt x="654050" y="674116"/>
                    <a:pt x="629158" y="674116"/>
                  </a:cubicBezTo>
                  <a:lnTo>
                    <a:pt x="44958" y="674116"/>
                  </a:lnTo>
                  <a:cubicBezTo>
                    <a:pt x="20066" y="674116"/>
                    <a:pt x="0" y="653923"/>
                    <a:pt x="0" y="62915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3" name="Group 33"/>
          <p:cNvGrpSpPr/>
          <p:nvPr/>
        </p:nvGrpSpPr>
        <p:grpSpPr>
          <a:xfrm>
            <a:off x="10267652" y="5311375"/>
            <a:ext cx="2809280" cy="628957"/>
            <a:chOff x="0" y="-56053"/>
            <a:chExt cx="3745707" cy="83860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745707" cy="782556"/>
            </a:xfrm>
            <a:custGeom>
              <a:avLst/>
              <a:gdLst/>
              <a:ahLst/>
              <a:cxnLst/>
              <a:rect l="l" t="t" r="r" b="b"/>
              <a:pathLst>
                <a:path w="3745707" h="782556">
                  <a:moveTo>
                    <a:pt x="0" y="0"/>
                  </a:moveTo>
                  <a:lnTo>
                    <a:pt x="3745707" y="0"/>
                  </a:lnTo>
                  <a:lnTo>
                    <a:pt x="3745707" y="782556"/>
                  </a:lnTo>
                  <a:lnTo>
                    <a:pt x="0" y="7825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56053"/>
              <a:ext cx="3745707" cy="72540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en-US" sz="2799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Заява</a:t>
              </a:r>
              <a:r>
                <a:rPr lang="en-US" sz="2799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99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батьків</a:t>
              </a:r>
              <a:endParaRPr lang="en-US" sz="2799" b="1" dirty="0">
                <a:solidFill>
                  <a:srgbClr val="2C2821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0253364" y="5673756"/>
            <a:ext cx="7283544" cy="835347"/>
            <a:chOff x="-66337" y="-88269"/>
            <a:chExt cx="9711392" cy="111379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645055" cy="1025526"/>
            </a:xfrm>
            <a:custGeom>
              <a:avLst/>
              <a:gdLst/>
              <a:ahLst/>
              <a:cxnLst/>
              <a:rect l="l" t="t" r="r" b="b"/>
              <a:pathLst>
                <a:path w="9645055" h="1025526">
                  <a:moveTo>
                    <a:pt x="0" y="0"/>
                  </a:moveTo>
                  <a:lnTo>
                    <a:pt x="9645055" y="0"/>
                  </a:lnTo>
                  <a:lnTo>
                    <a:pt x="9645055" y="1025526"/>
                  </a:lnTo>
                  <a:lnTo>
                    <a:pt x="0" y="102552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-66337" y="-88269"/>
              <a:ext cx="9645056" cy="101600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11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Подання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заяви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від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батьків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/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законних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представників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дитини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ООП.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8245599" y="6418361"/>
            <a:ext cx="674180" cy="28575"/>
            <a:chOff x="0" y="0"/>
            <a:chExt cx="898906" cy="381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98906" cy="38100"/>
            </a:xfrm>
            <a:custGeom>
              <a:avLst/>
              <a:gdLst/>
              <a:ahLst/>
              <a:cxnLst/>
              <a:rect l="l" t="t" r="r" b="b"/>
              <a:pathLst>
                <a:path w="898906" h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879856" y="0"/>
                  </a:lnTo>
                  <a:cubicBezTo>
                    <a:pt x="890397" y="0"/>
                    <a:pt x="898906" y="8509"/>
                    <a:pt x="898906" y="19050"/>
                  </a:cubicBezTo>
                  <a:cubicBezTo>
                    <a:pt x="898906" y="29591"/>
                    <a:pt x="890397" y="38100"/>
                    <a:pt x="879856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D6D3CC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8920229" y="6317048"/>
            <a:ext cx="505587" cy="505587"/>
            <a:chOff x="0" y="0"/>
            <a:chExt cx="674116" cy="674116"/>
          </a:xfrm>
          <a:solidFill>
            <a:schemeClr val="accent3"/>
          </a:solidFill>
        </p:grpSpPr>
        <p:sp>
          <p:nvSpPr>
            <p:cNvPr id="42" name="Freeform 42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44958"/>
                  </a:moveTo>
                  <a:cubicBezTo>
                    <a:pt x="0" y="20066"/>
                    <a:pt x="20066" y="0"/>
                    <a:pt x="44958" y="0"/>
                  </a:cubicBezTo>
                  <a:lnTo>
                    <a:pt x="629158" y="0"/>
                  </a:lnTo>
                  <a:cubicBezTo>
                    <a:pt x="653923" y="0"/>
                    <a:pt x="674116" y="20066"/>
                    <a:pt x="674116" y="44958"/>
                  </a:cubicBezTo>
                  <a:lnTo>
                    <a:pt x="674116" y="629158"/>
                  </a:lnTo>
                  <a:cubicBezTo>
                    <a:pt x="674116" y="653923"/>
                    <a:pt x="654050" y="674116"/>
                    <a:pt x="629158" y="674116"/>
                  </a:cubicBezTo>
                  <a:lnTo>
                    <a:pt x="44958" y="674116"/>
                  </a:lnTo>
                  <a:cubicBezTo>
                    <a:pt x="20066" y="674116"/>
                    <a:pt x="0" y="653923"/>
                    <a:pt x="0" y="62915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3" name="Group 43"/>
          <p:cNvGrpSpPr/>
          <p:nvPr/>
        </p:nvGrpSpPr>
        <p:grpSpPr>
          <a:xfrm>
            <a:off x="5120667" y="6073132"/>
            <a:ext cx="2809280" cy="555896"/>
            <a:chOff x="0" y="0"/>
            <a:chExt cx="3745707" cy="74119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3745707" cy="741194"/>
            </a:xfrm>
            <a:custGeom>
              <a:avLst/>
              <a:gdLst/>
              <a:ahLst/>
              <a:cxnLst/>
              <a:rect l="l" t="t" r="r" b="b"/>
              <a:pathLst>
                <a:path w="3745707" h="741194">
                  <a:moveTo>
                    <a:pt x="0" y="0"/>
                  </a:moveTo>
                  <a:lnTo>
                    <a:pt x="3745707" y="0"/>
                  </a:lnTo>
                  <a:lnTo>
                    <a:pt x="3745707" y="741194"/>
                  </a:lnTo>
                  <a:lnTo>
                    <a:pt x="0" y="7411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57150"/>
              <a:ext cx="3745707" cy="68404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750"/>
                </a:lnSpc>
              </a:pPr>
              <a:r>
                <a:rPr lang="en-US" sz="2799" b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Висновок ІРЦ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857622" y="6402936"/>
            <a:ext cx="7233791" cy="1019960"/>
            <a:chOff x="0" y="0"/>
            <a:chExt cx="9645055" cy="135994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9645055" cy="1359947"/>
            </a:xfrm>
            <a:custGeom>
              <a:avLst/>
              <a:gdLst/>
              <a:ahLst/>
              <a:cxnLst/>
              <a:rect l="l" t="t" r="r" b="b"/>
              <a:pathLst>
                <a:path w="9645055" h="1359947">
                  <a:moveTo>
                    <a:pt x="0" y="0"/>
                  </a:moveTo>
                  <a:lnTo>
                    <a:pt x="9645055" y="0"/>
                  </a:lnTo>
                  <a:lnTo>
                    <a:pt x="9645055" y="1359947"/>
                  </a:lnTo>
                  <a:lnTo>
                    <a:pt x="0" y="135994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9525"/>
              <a:ext cx="9645055" cy="135042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811"/>
                </a:lnSpc>
              </a:pPr>
              <a:r>
                <a:rPr lang="en-US" sz="24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Наявність висновоку ІРЦ  про комплексну оцінку розвитку дитини з зазначеним рівнем підтримки від другого до п’ятого рівня підтримки в закладі освіти</a:t>
              </a:r>
              <a:r>
                <a:rPr lang="en-US" sz="240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63484" y="1401940"/>
            <a:ext cx="7897416" cy="2739211"/>
            <a:chOff x="0" y="0"/>
            <a:chExt cx="10529888" cy="3652281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0529888" cy="3652281"/>
            </a:xfrm>
            <a:custGeom>
              <a:avLst/>
              <a:gdLst/>
              <a:ahLst/>
              <a:cxnLst/>
              <a:rect l="l" t="t" r="r" b="b"/>
              <a:pathLst>
                <a:path w="10529888" h="3652281">
                  <a:moveTo>
                    <a:pt x="0" y="0"/>
                  </a:moveTo>
                  <a:lnTo>
                    <a:pt x="10529888" y="0"/>
                  </a:lnTo>
                  <a:lnTo>
                    <a:pt x="10529888" y="3652281"/>
                  </a:lnTo>
                  <a:lnTo>
                    <a:pt x="0" y="36522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0" y="0"/>
              <a:ext cx="10529888" cy="365228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358"/>
                </a:lnSpc>
              </a:pPr>
              <a:r>
                <a:rPr lang="en-US" sz="2799" b="1" dirty="0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 </a:t>
              </a:r>
              <a:r>
                <a:rPr lang="en-US" sz="2799" b="1" dirty="0" err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Утворює</a:t>
              </a:r>
              <a:r>
                <a:rPr lang="en-US" sz="2799" b="1" dirty="0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99" b="1" dirty="0" err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керівник</a:t>
              </a:r>
              <a:r>
                <a:rPr lang="en-US" sz="2799" b="1" dirty="0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99" b="1" dirty="0" err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закладу</a:t>
              </a:r>
              <a:endParaRPr lang="en-US" sz="2799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r">
                <a:lnSpc>
                  <a:spcPts val="2879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Утворюються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керівником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закладу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загальної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середньої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підставі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заяви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про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зарахування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дитини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особливими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освітніми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потребами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наявності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матеріально-технічної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бази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кадрового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забезпечення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  <a:p>
              <a:pPr algn="l">
                <a:lnSpc>
                  <a:spcPts val="2879"/>
                </a:lnSpc>
              </a:pPr>
              <a:r>
                <a:rPr lang="en-US" sz="2400" dirty="0">
                  <a:solidFill>
                    <a:srgbClr val="333333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49007" y="4126632"/>
            <a:ext cx="7897416" cy="1631216"/>
            <a:chOff x="0" y="0"/>
            <a:chExt cx="10529888" cy="2174955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529888" cy="2174955"/>
            </a:xfrm>
            <a:custGeom>
              <a:avLst/>
              <a:gdLst/>
              <a:ahLst/>
              <a:cxnLst/>
              <a:rect l="l" t="t" r="r" b="b"/>
              <a:pathLst>
                <a:path w="10529888" h="2174955">
                  <a:moveTo>
                    <a:pt x="0" y="0"/>
                  </a:moveTo>
                  <a:lnTo>
                    <a:pt x="10529888" y="0"/>
                  </a:lnTo>
                  <a:lnTo>
                    <a:pt x="10529888" y="2174955"/>
                  </a:lnTo>
                  <a:lnTo>
                    <a:pt x="0" y="21749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0" y="0"/>
              <a:ext cx="10529888" cy="217495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358"/>
                </a:lnSpc>
              </a:pPr>
              <a:r>
                <a:rPr lang="en-US" sz="2799" b="1" dirty="0" err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Погодження</a:t>
              </a:r>
              <a:r>
                <a:rPr lang="en-US" sz="2799" b="1" dirty="0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799" b="1" dirty="0" err="1">
                  <a:solidFill>
                    <a:srgbClr val="333333"/>
                  </a:solidFill>
                  <a:latin typeface="Lora Bold"/>
                  <a:ea typeface="Lora Bold"/>
                  <a:cs typeface="Lora Bold"/>
                  <a:sym typeface="Lora Bold"/>
                </a:rPr>
                <a:t>засновника</a:t>
              </a:r>
              <a:endParaRPr lang="en-US" sz="2799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r">
                <a:lnSpc>
                  <a:spcPts val="2879"/>
                </a:lnSpc>
              </a:pP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 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Утворюються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погодженням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із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засновником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цього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закладу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або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уповноваженим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ним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органом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13922470" y="6952216"/>
            <a:ext cx="3399316" cy="2749197"/>
          </a:xfrm>
          <a:custGeom>
            <a:avLst/>
            <a:gdLst/>
            <a:ahLst/>
            <a:cxnLst/>
            <a:rect l="l" t="t" r="r" b="b"/>
            <a:pathLst>
              <a:path w="3399316" h="2749197">
                <a:moveTo>
                  <a:pt x="0" y="0"/>
                </a:moveTo>
                <a:lnTo>
                  <a:pt x="3399317" y="0"/>
                </a:lnTo>
                <a:lnTo>
                  <a:pt x="3399317" y="2749197"/>
                </a:lnTo>
                <a:lnTo>
                  <a:pt x="0" y="27491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77212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07678" y="402949"/>
            <a:ext cx="15141922" cy="784997"/>
            <a:chOff x="0" y="-146948"/>
            <a:chExt cx="20189230" cy="10466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81287" cy="899715"/>
            </a:xfrm>
            <a:custGeom>
              <a:avLst/>
              <a:gdLst/>
              <a:ahLst/>
              <a:cxnLst/>
              <a:rect l="l" t="t" r="r" b="b"/>
              <a:pathLst>
                <a:path w="13781287" h="899715">
                  <a:moveTo>
                    <a:pt x="0" y="0"/>
                  </a:moveTo>
                  <a:lnTo>
                    <a:pt x="13781287" y="0"/>
                  </a:lnTo>
                  <a:lnTo>
                    <a:pt x="13781287" y="899715"/>
                  </a:lnTo>
                  <a:lnTo>
                    <a:pt x="0" y="89971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2101731" y="-146948"/>
              <a:ext cx="18087499" cy="92829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935"/>
                </a:lnSpc>
              </a:pPr>
              <a:r>
                <a:rPr lang="en-US" sz="4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Умови</a:t>
              </a:r>
              <a:r>
                <a:rPr lang="en-US" sz="4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функціонування</a:t>
              </a:r>
              <a:r>
                <a:rPr lang="en-US" sz="4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спеціальних</a:t>
              </a:r>
              <a:r>
                <a:rPr lang="en-US" sz="4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n-US" sz="4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класів</a:t>
              </a:r>
              <a:endParaRPr lang="en-US" sz="4400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20697" y="1769041"/>
            <a:ext cx="1010983" cy="1213295"/>
            <a:chOff x="57472" y="27855"/>
            <a:chExt cx="1347978" cy="1617726"/>
          </a:xfrm>
        </p:grpSpPr>
        <p:sp>
          <p:nvSpPr>
            <p:cNvPr id="10" name="Freeform 10" descr="preencoded.png"/>
            <p:cNvSpPr/>
            <p:nvPr/>
          </p:nvSpPr>
          <p:spPr>
            <a:xfrm>
              <a:off x="57472" y="27855"/>
              <a:ext cx="1347978" cy="1617726"/>
            </a:xfrm>
            <a:custGeom>
              <a:avLst/>
              <a:gdLst/>
              <a:ahLst/>
              <a:cxnLst/>
              <a:rect l="l" t="t" r="r" b="b"/>
              <a:pathLst>
                <a:path w="1347978" h="1617726">
                  <a:moveTo>
                    <a:pt x="0" y="0"/>
                  </a:moveTo>
                  <a:lnTo>
                    <a:pt x="1347978" y="0"/>
                  </a:lnTo>
                  <a:lnTo>
                    <a:pt x="1347978" y="1617726"/>
                  </a:lnTo>
                  <a:lnTo>
                    <a:pt x="0" y="1617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" r="-83"/>
              </a:stretch>
            </a:blipFill>
          </p:spPr>
          <p:txBody>
            <a:bodyPr/>
            <a:lstStyle/>
            <a:p>
              <a:endParaRPr lang="ru-UA"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92291" y="1472057"/>
            <a:ext cx="16113621" cy="983249"/>
            <a:chOff x="0" y="0"/>
            <a:chExt cx="21484828" cy="131099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84828" cy="1310999"/>
            </a:xfrm>
            <a:custGeom>
              <a:avLst/>
              <a:gdLst/>
              <a:ahLst/>
              <a:cxnLst/>
              <a:rect l="l" t="t" r="r" b="b"/>
              <a:pathLst>
                <a:path w="21484828" h="1310999">
                  <a:moveTo>
                    <a:pt x="0" y="0"/>
                  </a:moveTo>
                  <a:lnTo>
                    <a:pt x="21484828" y="0"/>
                  </a:lnTo>
                  <a:lnTo>
                    <a:pt x="21484828" y="1310999"/>
                  </a:lnTo>
                  <a:lnTo>
                    <a:pt x="0" y="13109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1484828" cy="131099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36"/>
                </a:lnSpc>
              </a:pP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Дотриманні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державних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стандартів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освіти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та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корекційна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спрямованість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  <a:p>
              <a:pPr algn="l">
                <a:lnSpc>
                  <a:spcPts val="2436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Індивідуальна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форма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навчання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чи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дистанційна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заявою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батьків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61811" y="2079710"/>
            <a:ext cx="15572550" cy="409279"/>
            <a:chOff x="0" y="0"/>
            <a:chExt cx="20763400" cy="5457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744459" cy="545705"/>
            </a:xfrm>
            <a:custGeom>
              <a:avLst/>
              <a:gdLst/>
              <a:ahLst/>
              <a:cxnLst/>
              <a:rect l="l" t="t" r="r" b="b"/>
              <a:pathLst>
                <a:path w="20744459" h="545705">
                  <a:moveTo>
                    <a:pt x="0" y="0"/>
                  </a:moveTo>
                  <a:lnTo>
                    <a:pt x="20744459" y="0"/>
                  </a:lnTo>
                  <a:lnTo>
                    <a:pt x="20744459" y="545705"/>
                  </a:lnTo>
                  <a:lnTo>
                    <a:pt x="0" y="545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8941" y="0"/>
              <a:ext cx="20744459" cy="5457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99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Навчальні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плани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які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складаються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основі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типових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освітніх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програм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закладів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загальної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середньої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Обов’язкові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корекційно-розвитковий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виховний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складники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20697" y="3297012"/>
            <a:ext cx="1010983" cy="1213199"/>
            <a:chOff x="0" y="0"/>
            <a:chExt cx="1347978" cy="1617599"/>
          </a:xfrm>
        </p:grpSpPr>
        <p:sp>
          <p:nvSpPr>
            <p:cNvPr id="18" name="Freeform 18" descr="preencoded.png"/>
            <p:cNvSpPr/>
            <p:nvPr/>
          </p:nvSpPr>
          <p:spPr>
            <a:xfrm>
              <a:off x="0" y="0"/>
              <a:ext cx="1347978" cy="1617599"/>
            </a:xfrm>
            <a:custGeom>
              <a:avLst/>
              <a:gdLst/>
              <a:ahLst/>
              <a:cxnLst/>
              <a:rect l="l" t="t" r="r" b="b"/>
              <a:pathLst>
                <a:path w="1347978" h="1617599">
                  <a:moveTo>
                    <a:pt x="0" y="0"/>
                  </a:moveTo>
                  <a:lnTo>
                    <a:pt x="1347978" y="0"/>
                  </a:lnTo>
                  <a:lnTo>
                    <a:pt x="1347978" y="1617599"/>
                  </a:lnTo>
                  <a:lnTo>
                    <a:pt x="0" y="1617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9" r="-79"/>
              </a:stretch>
            </a:blipFill>
          </p:spPr>
        </p:sp>
      </p:grpSp>
      <p:grpSp>
        <p:nvGrpSpPr>
          <p:cNvPr id="19" name="Group 19"/>
          <p:cNvGrpSpPr/>
          <p:nvPr/>
        </p:nvGrpSpPr>
        <p:grpSpPr>
          <a:xfrm>
            <a:off x="2006338" y="2783081"/>
            <a:ext cx="5476500" cy="1200209"/>
            <a:chOff x="-41172" y="0"/>
            <a:chExt cx="7302000" cy="16002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60828" cy="912546"/>
            </a:xfrm>
            <a:custGeom>
              <a:avLst/>
              <a:gdLst/>
              <a:ahLst/>
              <a:cxnLst/>
              <a:rect l="l" t="t" r="r" b="b"/>
              <a:pathLst>
                <a:path w="7260828" h="912546">
                  <a:moveTo>
                    <a:pt x="0" y="0"/>
                  </a:moveTo>
                  <a:lnTo>
                    <a:pt x="7260828" y="0"/>
                  </a:lnTo>
                  <a:lnTo>
                    <a:pt x="7260828" y="912546"/>
                  </a:lnTo>
                  <a:lnTo>
                    <a:pt x="0" y="91254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-41172" y="687734"/>
              <a:ext cx="7260828" cy="91254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36"/>
                </a:lnSpc>
              </a:pP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Індивідуальний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підхід</a:t>
              </a:r>
              <a:endParaRPr lang="en-US" sz="2400" b="1" dirty="0">
                <a:solidFill>
                  <a:srgbClr val="2C2821"/>
                </a:solidFill>
                <a:latin typeface="Lora Bold"/>
                <a:ea typeface="Lora Bold"/>
                <a:cs typeface="Lora Bold"/>
                <a:sym typeface="Lora Bold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07678" y="4805204"/>
            <a:ext cx="1010983" cy="1213199"/>
            <a:chOff x="0" y="0"/>
            <a:chExt cx="1347977" cy="1617599"/>
          </a:xfrm>
        </p:grpSpPr>
        <p:sp>
          <p:nvSpPr>
            <p:cNvPr id="23" name="Freeform 23" descr="preencoded.png"/>
            <p:cNvSpPr/>
            <p:nvPr/>
          </p:nvSpPr>
          <p:spPr>
            <a:xfrm>
              <a:off x="0" y="0"/>
              <a:ext cx="1347978" cy="1617599"/>
            </a:xfrm>
            <a:custGeom>
              <a:avLst/>
              <a:gdLst/>
              <a:ahLst/>
              <a:cxnLst/>
              <a:rect l="l" t="t" r="r" b="b"/>
              <a:pathLst>
                <a:path w="1347978" h="1617599">
                  <a:moveTo>
                    <a:pt x="0" y="0"/>
                  </a:moveTo>
                  <a:lnTo>
                    <a:pt x="1347978" y="0"/>
                  </a:lnTo>
                  <a:lnTo>
                    <a:pt x="1347978" y="1617599"/>
                  </a:lnTo>
                  <a:lnTo>
                    <a:pt x="0" y="1617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79" r="-79"/>
              </a:stretch>
            </a:blipFill>
          </p:spPr>
        </p:sp>
      </p:grpSp>
      <p:grpSp>
        <p:nvGrpSpPr>
          <p:cNvPr id="24" name="Group 24"/>
          <p:cNvGrpSpPr/>
          <p:nvPr/>
        </p:nvGrpSpPr>
        <p:grpSpPr>
          <a:xfrm>
            <a:off x="734891" y="6327768"/>
            <a:ext cx="1010983" cy="1213295"/>
            <a:chOff x="0" y="0"/>
            <a:chExt cx="1347978" cy="1617726"/>
          </a:xfrm>
        </p:grpSpPr>
        <p:sp>
          <p:nvSpPr>
            <p:cNvPr id="25" name="Freeform 25" descr="preencoded.png"/>
            <p:cNvSpPr/>
            <p:nvPr/>
          </p:nvSpPr>
          <p:spPr>
            <a:xfrm>
              <a:off x="0" y="0"/>
              <a:ext cx="1347978" cy="1617726"/>
            </a:xfrm>
            <a:custGeom>
              <a:avLst/>
              <a:gdLst/>
              <a:ahLst/>
              <a:cxnLst/>
              <a:rect l="l" t="t" r="r" b="b"/>
              <a:pathLst>
                <a:path w="1347978" h="1617726">
                  <a:moveTo>
                    <a:pt x="0" y="0"/>
                  </a:moveTo>
                  <a:lnTo>
                    <a:pt x="1347978" y="0"/>
                  </a:lnTo>
                  <a:lnTo>
                    <a:pt x="1347978" y="1617726"/>
                  </a:lnTo>
                  <a:lnTo>
                    <a:pt x="0" y="1617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" r="-83"/>
              </a:stretch>
            </a:blipFill>
          </p:spPr>
        </p:sp>
      </p:grpSp>
      <p:grpSp>
        <p:nvGrpSpPr>
          <p:cNvPr id="26" name="Group 26"/>
          <p:cNvGrpSpPr/>
          <p:nvPr/>
        </p:nvGrpSpPr>
        <p:grpSpPr>
          <a:xfrm>
            <a:off x="2009325" y="4031535"/>
            <a:ext cx="15558344" cy="1741436"/>
            <a:chOff x="0" y="0"/>
            <a:chExt cx="20744458" cy="232191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744458" cy="1340894"/>
            </a:xfrm>
            <a:custGeom>
              <a:avLst/>
              <a:gdLst/>
              <a:ahLst/>
              <a:cxnLst/>
              <a:rect l="l" t="t" r="r" b="b"/>
              <a:pathLst>
                <a:path w="20744458" h="1340894">
                  <a:moveTo>
                    <a:pt x="0" y="0"/>
                  </a:moveTo>
                  <a:lnTo>
                    <a:pt x="20744458" y="0"/>
                  </a:lnTo>
                  <a:lnTo>
                    <a:pt x="20744458" y="1340894"/>
                  </a:lnTo>
                  <a:lnTo>
                    <a:pt x="0" y="13408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81022"/>
              <a:ext cx="20744458" cy="13408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99"/>
                </a:lnSpc>
              </a:pP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Використання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спеціальних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методик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та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технологій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 </a:t>
              </a: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навчання</a:t>
              </a:r>
              <a:r>
                <a:rPr lang="en-US" sz="2400" b="1" dirty="0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. </a:t>
              </a:r>
              <a:endParaRPr lang="uk-UA" sz="2400" b="1" dirty="0">
                <a:solidFill>
                  <a:srgbClr val="2C2821"/>
                </a:solidFill>
                <a:latin typeface="Lora Bold"/>
                <a:ea typeface="Lora Bold"/>
                <a:cs typeface="Lora Bold"/>
                <a:sym typeface="Lora Bold"/>
              </a:endParaRPr>
            </a:p>
            <a:p>
              <a:pPr algn="l">
                <a:lnSpc>
                  <a:spcPts val="2499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працюють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програмами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корекційно-розвиткової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роботи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закладів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загальної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середньої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підручниками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і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посібниками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рекомендованими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Міністерством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і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науки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України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із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застосуванням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допоміжних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засобів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навчання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34891" y="7841271"/>
            <a:ext cx="1010983" cy="1213199"/>
            <a:chOff x="0" y="0"/>
            <a:chExt cx="1347978" cy="1617599"/>
          </a:xfrm>
        </p:grpSpPr>
        <p:sp>
          <p:nvSpPr>
            <p:cNvPr id="30" name="Freeform 30" descr="preencoded.png"/>
            <p:cNvSpPr/>
            <p:nvPr/>
          </p:nvSpPr>
          <p:spPr>
            <a:xfrm>
              <a:off x="0" y="0"/>
              <a:ext cx="1347978" cy="1617599"/>
            </a:xfrm>
            <a:custGeom>
              <a:avLst/>
              <a:gdLst/>
              <a:ahLst/>
              <a:cxnLst/>
              <a:rect l="l" t="t" r="r" b="b"/>
              <a:pathLst>
                <a:path w="1347978" h="1617599">
                  <a:moveTo>
                    <a:pt x="0" y="0"/>
                  </a:moveTo>
                  <a:lnTo>
                    <a:pt x="1347978" y="0"/>
                  </a:lnTo>
                  <a:lnTo>
                    <a:pt x="1347978" y="1617599"/>
                  </a:lnTo>
                  <a:lnTo>
                    <a:pt x="0" y="1617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9" r="-79"/>
              </a:stretch>
            </a:blipFill>
          </p:spPr>
        </p:sp>
      </p:grpSp>
      <p:grpSp>
        <p:nvGrpSpPr>
          <p:cNvPr id="31" name="Group 31"/>
          <p:cNvGrpSpPr/>
          <p:nvPr/>
        </p:nvGrpSpPr>
        <p:grpSpPr>
          <a:xfrm>
            <a:off x="1981022" y="5186918"/>
            <a:ext cx="2594803" cy="1466754"/>
            <a:chOff x="0" y="0"/>
            <a:chExt cx="3459737" cy="195567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370064" cy="459187"/>
            </a:xfrm>
            <a:custGeom>
              <a:avLst/>
              <a:gdLst/>
              <a:ahLst/>
              <a:cxnLst/>
              <a:rect l="l" t="t" r="r" b="b"/>
              <a:pathLst>
                <a:path w="3370064" h="459187">
                  <a:moveTo>
                    <a:pt x="0" y="0"/>
                  </a:moveTo>
                  <a:lnTo>
                    <a:pt x="3370064" y="0"/>
                  </a:lnTo>
                  <a:lnTo>
                    <a:pt x="3370064" y="459187"/>
                  </a:lnTo>
                  <a:lnTo>
                    <a:pt x="0" y="4591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89673" y="1496487"/>
              <a:ext cx="3370064" cy="45918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36"/>
                </a:lnSpc>
              </a:pPr>
              <a:r>
                <a:rPr lang="en-US" sz="2400" b="1" dirty="0" err="1">
                  <a:solidFill>
                    <a:srgbClr val="2C2821"/>
                  </a:solidFill>
                  <a:latin typeface="Lora Bold"/>
                  <a:ea typeface="Lora Bold"/>
                  <a:cs typeface="Lora Bold"/>
                  <a:sym typeface="Lora Bold"/>
                </a:rPr>
                <a:t>Асистент</a:t>
              </a:r>
              <a:r>
                <a:rPr lang="en-US" sz="20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21978" y="3109935"/>
            <a:ext cx="15558344" cy="954553"/>
            <a:chOff x="0" y="0"/>
            <a:chExt cx="20744459" cy="127273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744459" cy="545705"/>
            </a:xfrm>
            <a:custGeom>
              <a:avLst/>
              <a:gdLst/>
              <a:ahLst/>
              <a:cxnLst/>
              <a:rect l="l" t="t" r="r" b="b"/>
              <a:pathLst>
                <a:path w="20744459" h="545705">
                  <a:moveTo>
                    <a:pt x="0" y="0"/>
                  </a:moveTo>
                  <a:lnTo>
                    <a:pt x="20744459" y="0"/>
                  </a:lnTo>
                  <a:lnTo>
                    <a:pt x="20744459" y="545705"/>
                  </a:lnTo>
                  <a:lnTo>
                    <a:pt x="0" y="545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727031"/>
              <a:ext cx="20744459" cy="54570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99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Створюється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команда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психолого-педагогічного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супроводу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кожного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учня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яка</a:t>
              </a:r>
              <a:endParaRPr lang="en-US" sz="2400" dirty="0">
                <a:solidFill>
                  <a:srgbClr val="2C282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723072" y="8067552"/>
            <a:ext cx="16872646" cy="1406321"/>
          </a:xfrm>
          <a:custGeom>
            <a:avLst/>
            <a:gdLst/>
            <a:ahLst/>
            <a:cxnLst/>
            <a:rect l="l" t="t" r="r" b="b"/>
            <a:pathLst>
              <a:path w="22496861" h="977105">
                <a:moveTo>
                  <a:pt x="0" y="0"/>
                </a:moveTo>
                <a:lnTo>
                  <a:pt x="22496861" y="0"/>
                </a:lnTo>
                <a:lnTo>
                  <a:pt x="22496861" y="977105"/>
                </a:lnTo>
                <a:lnTo>
                  <a:pt x="0" y="97710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</p:sp>
      <p:grpSp>
        <p:nvGrpSpPr>
          <p:cNvPr id="43" name="Group 43"/>
          <p:cNvGrpSpPr/>
          <p:nvPr/>
        </p:nvGrpSpPr>
        <p:grpSpPr>
          <a:xfrm>
            <a:off x="1946520" y="3362658"/>
            <a:ext cx="15573635" cy="1389186"/>
            <a:chOff x="0" y="0"/>
            <a:chExt cx="20764847" cy="185225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20744459" cy="537722"/>
            </a:xfrm>
            <a:custGeom>
              <a:avLst/>
              <a:gdLst/>
              <a:ahLst/>
              <a:cxnLst/>
              <a:rect l="l" t="t" r="r" b="b"/>
              <a:pathLst>
                <a:path w="20744459" h="537722">
                  <a:moveTo>
                    <a:pt x="0" y="0"/>
                  </a:moveTo>
                  <a:lnTo>
                    <a:pt x="20744459" y="0"/>
                  </a:lnTo>
                  <a:lnTo>
                    <a:pt x="20744459" y="537722"/>
                  </a:lnTo>
                  <a:lnTo>
                    <a:pt x="0" y="5377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20388" y="844626"/>
              <a:ext cx="20744459" cy="100762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499"/>
                </a:lnSpc>
              </a:pP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розробляє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індивідуальну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програму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розвитку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індивідуальний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навчальний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план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(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потреби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)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uk-UA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 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кожного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учнів</a:t>
              </a:r>
              <a:r>
                <a:rPr lang="en-US" sz="20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1961811" y="6331440"/>
            <a:ext cx="15306848" cy="914008"/>
            <a:chOff x="0" y="537343"/>
            <a:chExt cx="20409131" cy="1744866"/>
          </a:xfrm>
        </p:grpSpPr>
        <p:sp>
          <p:nvSpPr>
            <p:cNvPr id="47" name="Freeform 47"/>
            <p:cNvSpPr/>
            <p:nvPr/>
          </p:nvSpPr>
          <p:spPr>
            <a:xfrm>
              <a:off x="0" y="537343"/>
              <a:ext cx="20315144" cy="1179811"/>
            </a:xfrm>
            <a:custGeom>
              <a:avLst/>
              <a:gdLst/>
              <a:ahLst/>
              <a:cxnLst/>
              <a:rect l="l" t="t" r="r" b="b"/>
              <a:pathLst>
                <a:path w="20315144" h="1179811">
                  <a:moveTo>
                    <a:pt x="0" y="0"/>
                  </a:moveTo>
                  <a:lnTo>
                    <a:pt x="20315144" y="0"/>
                  </a:lnTo>
                  <a:lnTo>
                    <a:pt x="20315144" y="1179811"/>
                  </a:lnTo>
                  <a:lnTo>
                    <a:pt x="0" y="11798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93987" y="1111924"/>
              <a:ext cx="20315144" cy="117028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34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Передбачений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в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початкових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класах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класах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учнів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що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потребують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четвертого-п’ятого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рівня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підтримки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асистент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вчителя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асистент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вихователя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групи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подовженого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з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розрахунку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ставка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клас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  <a:p>
              <a:pPr algn="l">
                <a:lnSpc>
                  <a:spcPts val="234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Асистент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учня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4-5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рівня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підтримки</a:t>
              </a:r>
              <a:r>
                <a:rPr lang="en-US" sz="2400" dirty="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2035704" y="8014002"/>
            <a:ext cx="15766917" cy="101566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l">
              <a:lnSpc>
                <a:spcPts val="2400"/>
              </a:lnSpc>
            </a:pPr>
            <a:r>
              <a:rPr lang="en-US" sz="2400" b="1" dirty="0" err="1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Робота</a:t>
            </a:r>
            <a:r>
              <a:rPr lang="en-US" sz="2400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 з </a:t>
            </a:r>
            <a:r>
              <a:rPr lang="en-US" sz="2400" b="1" dirty="0" err="1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персональними</a:t>
            </a:r>
            <a:r>
              <a:rPr lang="en-US" sz="2400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даними</a:t>
            </a:r>
            <a:r>
              <a:rPr lang="en-US" sz="2400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2400" b="1" dirty="0" err="1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учнів</a:t>
            </a:r>
            <a:r>
              <a:rPr lang="en-US" sz="2400" b="1" dirty="0">
                <a:solidFill>
                  <a:srgbClr val="33333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</a:p>
          <a:p>
            <a:pPr algn="l">
              <a:lnSpc>
                <a:spcPts val="2400"/>
              </a:lnSpc>
            </a:pP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Персональні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дані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та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інформацію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щодо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учнів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спеціального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класу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вносять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до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системи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автоматизованої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роботи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інклюзивно-ресурсних</a:t>
            </a:r>
            <a:r>
              <a: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rPr>
              <a:t>центрів</a:t>
            </a:r>
            <a:endParaRPr lang="en-US" sz="2400" dirty="0">
              <a:solidFill>
                <a:srgbClr val="333333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1F2D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37296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98760" y="262628"/>
            <a:ext cx="12042280" cy="1101233"/>
            <a:chOff x="0" y="-460249"/>
            <a:chExt cx="11394620" cy="146831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12720" cy="1008063"/>
            </a:xfrm>
            <a:custGeom>
              <a:avLst/>
              <a:gdLst/>
              <a:ahLst/>
              <a:cxnLst/>
              <a:rect l="l" t="t" r="r" b="b"/>
              <a:pathLst>
                <a:path w="8112720" h="1008063">
                  <a:moveTo>
                    <a:pt x="0" y="0"/>
                  </a:moveTo>
                  <a:lnTo>
                    <a:pt x="8112720" y="0"/>
                  </a:lnTo>
                  <a:lnTo>
                    <a:pt x="8112720" y="1008063"/>
                  </a:lnTo>
                  <a:lnTo>
                    <a:pt x="0" y="10080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3281900" y="-460249"/>
              <a:ext cx="8112720" cy="103663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562"/>
                </a:lnSpc>
              </a:pP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Кадрове</a:t>
              </a:r>
              <a:r>
                <a:rPr lang="en-US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uk-UA" sz="5400" dirty="0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  </a:t>
              </a:r>
              <a:r>
                <a:rPr lang="en-US" sz="5400" dirty="0" err="1">
                  <a:solidFill>
                    <a:srgbClr val="233E32"/>
                  </a:solidFill>
                  <a:latin typeface="Alice"/>
                  <a:ea typeface="Alice"/>
                  <a:cs typeface="Alice"/>
                  <a:sym typeface="Alice"/>
                </a:rPr>
                <a:t>забезпечення</a:t>
              </a:r>
              <a:endParaRPr lang="en-US" sz="5400" dirty="0">
                <a:solidFill>
                  <a:srgbClr val="233E32"/>
                </a:solidFill>
                <a:latin typeface="Alice"/>
                <a:ea typeface="Alice"/>
                <a:cs typeface="Alice"/>
                <a:sym typeface="Alice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54376" y="2203622"/>
            <a:ext cx="4509195" cy="420837"/>
            <a:chOff x="0" y="0"/>
            <a:chExt cx="6012260" cy="5611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012260" cy="561116"/>
            </a:xfrm>
            <a:custGeom>
              <a:avLst/>
              <a:gdLst/>
              <a:ahLst/>
              <a:cxnLst/>
              <a:rect l="l" t="t" r="r" b="b"/>
              <a:pathLst>
                <a:path w="6012260" h="561116">
                  <a:moveTo>
                    <a:pt x="0" y="0"/>
                  </a:moveTo>
                  <a:lnTo>
                    <a:pt x="6012260" y="0"/>
                  </a:lnTo>
                  <a:lnTo>
                    <a:pt x="6012260" y="561116"/>
                  </a:lnTo>
                  <a:lnTo>
                    <a:pt x="0" y="56111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47625"/>
              <a:ext cx="6012260" cy="51349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750"/>
                </a:lnSpc>
              </a:pP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Вчитель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спецкласу</a:t>
              </a:r>
              <a:endParaRPr lang="en-US" sz="2799" dirty="0">
                <a:solidFill>
                  <a:srgbClr val="2C2821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78141" y="2755977"/>
            <a:ext cx="5545119" cy="780455"/>
            <a:chOff x="0" y="0"/>
            <a:chExt cx="7393492" cy="104060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93492" cy="1040607"/>
            </a:xfrm>
            <a:custGeom>
              <a:avLst/>
              <a:gdLst/>
              <a:ahLst/>
              <a:cxnLst/>
              <a:rect l="l" t="t" r="r" b="b"/>
              <a:pathLst>
                <a:path w="7393492" h="1040607">
                  <a:moveTo>
                    <a:pt x="0" y="0"/>
                  </a:moveTo>
                  <a:lnTo>
                    <a:pt x="7393492" y="0"/>
                  </a:lnTo>
                  <a:lnTo>
                    <a:pt x="7393492" y="1040607"/>
                  </a:lnTo>
                  <a:lnTo>
                    <a:pt x="0" y="10406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7393492" cy="10310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2874"/>
                </a:lnSpc>
              </a:pPr>
              <a:r>
                <a:rPr lang="en-US" sz="240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Повинен мати вищу педагогічну освіту, досвід роботи з дітьми з ООП.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23099" y="1820316"/>
            <a:ext cx="5841683" cy="5841683"/>
            <a:chOff x="0" y="0"/>
            <a:chExt cx="7788910" cy="7788910"/>
          </a:xfrm>
        </p:grpSpPr>
        <p:sp>
          <p:nvSpPr>
            <p:cNvPr id="16" name="Freeform 16" descr="preencoded.png"/>
            <p:cNvSpPr/>
            <p:nvPr/>
          </p:nvSpPr>
          <p:spPr>
            <a:xfrm>
              <a:off x="0" y="0"/>
              <a:ext cx="7788910" cy="7788910"/>
            </a:xfrm>
            <a:custGeom>
              <a:avLst/>
              <a:gdLst/>
              <a:ahLst/>
              <a:cxnLst/>
              <a:rect l="l" t="t" r="r" b="b"/>
              <a:pathLst>
                <a:path w="7788910" h="7788910">
                  <a:moveTo>
                    <a:pt x="0" y="0"/>
                  </a:moveTo>
                  <a:lnTo>
                    <a:pt x="7788910" y="0"/>
                  </a:lnTo>
                  <a:lnTo>
                    <a:pt x="7788910" y="7788910"/>
                  </a:lnTo>
                  <a:lnTo>
                    <a:pt x="0" y="778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7797552" y="2697659"/>
            <a:ext cx="341411" cy="584001"/>
            <a:chOff x="0" y="0"/>
            <a:chExt cx="455215" cy="77866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5215" cy="778668"/>
            </a:xfrm>
            <a:custGeom>
              <a:avLst/>
              <a:gdLst/>
              <a:ahLst/>
              <a:cxnLst/>
              <a:rect l="l" t="t" r="r" b="b"/>
              <a:pathLst>
                <a:path w="455215" h="778668">
                  <a:moveTo>
                    <a:pt x="0" y="0"/>
                  </a:moveTo>
                  <a:lnTo>
                    <a:pt x="455215" y="0"/>
                  </a:lnTo>
                  <a:lnTo>
                    <a:pt x="455215" y="778668"/>
                  </a:lnTo>
                  <a:lnTo>
                    <a:pt x="0" y="778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04775"/>
              <a:ext cx="455215" cy="883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50"/>
                </a:lnSpc>
              </a:pPr>
              <a:r>
                <a:rPr lang="en-US" sz="2687">
                  <a:solidFill>
                    <a:srgbClr val="2C2821"/>
                  </a:solidFill>
                  <a:latin typeface="Alice"/>
                  <a:ea typeface="Alice"/>
                  <a:cs typeface="Alice"/>
                  <a:sym typeface="Alice"/>
                </a:rPr>
                <a:t>1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36505" y="1354792"/>
            <a:ext cx="5887425" cy="3137284"/>
            <a:chOff x="0" y="0"/>
            <a:chExt cx="7849900" cy="41830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49900" cy="4183045"/>
            </a:xfrm>
            <a:custGeom>
              <a:avLst/>
              <a:gdLst/>
              <a:ahLst/>
              <a:cxnLst/>
              <a:rect l="l" t="t" r="r" b="b"/>
              <a:pathLst>
                <a:path w="7849900" h="4183045">
                  <a:moveTo>
                    <a:pt x="0" y="0"/>
                  </a:moveTo>
                  <a:lnTo>
                    <a:pt x="7849900" y="0"/>
                  </a:lnTo>
                  <a:lnTo>
                    <a:pt x="7849900" y="4183045"/>
                  </a:lnTo>
                  <a:lnTo>
                    <a:pt x="0" y="418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47625"/>
              <a:ext cx="7849900" cy="41354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Асистент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вчителя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та</a:t>
              </a:r>
              <a:endParaRPr lang="en-US" sz="2799" dirty="0">
                <a:solidFill>
                  <a:srgbClr val="2C2821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l">
                <a:lnSpc>
                  <a:spcPts val="2750"/>
                </a:lnSpc>
              </a:pP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асистент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вихователя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ГПД</a:t>
              </a:r>
            </a:p>
            <a:p>
              <a:pPr algn="l">
                <a:lnSpc>
                  <a:spcPts val="2750"/>
                </a:lnSpc>
              </a:pPr>
              <a:endParaRPr lang="en-US" sz="2799" dirty="0">
                <a:solidFill>
                  <a:srgbClr val="2C2821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l">
                <a:lnSpc>
                  <a:spcPts val="2750"/>
                </a:lnSpc>
              </a:pP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початкових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та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інших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учнів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4-5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рівні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підтримки</a:t>
              </a:r>
              <a:r>
                <a:rPr lang="en-US" sz="240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розрахунку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1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ставка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клас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(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групу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), з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навантаженням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25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годин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тиждень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у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класі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 в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якому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навчаються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такі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діти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223099" y="1820316"/>
            <a:ext cx="5841683" cy="5841683"/>
            <a:chOff x="0" y="0"/>
            <a:chExt cx="7788910" cy="7788910"/>
          </a:xfrm>
        </p:grpSpPr>
        <p:sp>
          <p:nvSpPr>
            <p:cNvPr id="24" name="Freeform 24" descr="preencoded.png"/>
            <p:cNvSpPr/>
            <p:nvPr/>
          </p:nvSpPr>
          <p:spPr>
            <a:xfrm>
              <a:off x="0" y="0"/>
              <a:ext cx="7788910" cy="7788910"/>
            </a:xfrm>
            <a:custGeom>
              <a:avLst/>
              <a:gdLst/>
              <a:ahLst/>
              <a:cxnLst/>
              <a:rect l="l" t="t" r="r" b="b"/>
              <a:pathLst>
                <a:path w="7788910" h="7788910">
                  <a:moveTo>
                    <a:pt x="0" y="0"/>
                  </a:moveTo>
                  <a:lnTo>
                    <a:pt x="7788910" y="0"/>
                  </a:lnTo>
                  <a:lnTo>
                    <a:pt x="7788910" y="7788910"/>
                  </a:lnTo>
                  <a:lnTo>
                    <a:pt x="0" y="778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0645974" y="3194894"/>
            <a:ext cx="341411" cy="584001"/>
            <a:chOff x="0" y="0"/>
            <a:chExt cx="455215" cy="77866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55215" cy="778668"/>
            </a:xfrm>
            <a:custGeom>
              <a:avLst/>
              <a:gdLst/>
              <a:ahLst/>
              <a:cxnLst/>
              <a:rect l="l" t="t" r="r" b="b"/>
              <a:pathLst>
                <a:path w="455215" h="778668">
                  <a:moveTo>
                    <a:pt x="0" y="0"/>
                  </a:moveTo>
                  <a:lnTo>
                    <a:pt x="455215" y="0"/>
                  </a:lnTo>
                  <a:lnTo>
                    <a:pt x="455215" y="778668"/>
                  </a:lnTo>
                  <a:lnTo>
                    <a:pt x="0" y="778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04775"/>
              <a:ext cx="455215" cy="883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50"/>
                </a:lnSpc>
              </a:pPr>
              <a:r>
                <a:rPr lang="en-US" sz="2687">
                  <a:solidFill>
                    <a:srgbClr val="2C2821"/>
                  </a:solidFill>
                  <a:latin typeface="Alice"/>
                  <a:ea typeface="Alice"/>
                  <a:cs typeface="Alice"/>
                  <a:sym typeface="Alice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2419696" y="5373924"/>
            <a:ext cx="5639703" cy="2913731"/>
            <a:chOff x="0" y="0"/>
            <a:chExt cx="7519604" cy="388497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519604" cy="3884975"/>
            </a:xfrm>
            <a:custGeom>
              <a:avLst/>
              <a:gdLst/>
              <a:ahLst/>
              <a:cxnLst/>
              <a:rect l="l" t="t" r="r" b="b"/>
              <a:pathLst>
                <a:path w="7519604" h="3884975">
                  <a:moveTo>
                    <a:pt x="0" y="0"/>
                  </a:moveTo>
                  <a:lnTo>
                    <a:pt x="7519604" y="0"/>
                  </a:lnTo>
                  <a:lnTo>
                    <a:pt x="7519604" y="3884975"/>
                  </a:lnTo>
                  <a:lnTo>
                    <a:pt x="0" y="38849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47625"/>
              <a:ext cx="7519604" cy="383735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750"/>
                </a:lnSpc>
              </a:pP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Корекційні</a:t>
              </a:r>
              <a:r>
                <a:rPr lang="en-US" sz="2799" dirty="0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2C2821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педагоги</a:t>
              </a:r>
              <a:endParaRPr lang="en-US" sz="2799" dirty="0">
                <a:solidFill>
                  <a:srgbClr val="2C2821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l">
                <a:lnSpc>
                  <a:spcPts val="2750"/>
                </a:lnSpc>
              </a:pPr>
              <a:endParaRPr lang="en-US" sz="2799" dirty="0">
                <a:solidFill>
                  <a:srgbClr val="2C2821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l">
                <a:lnSpc>
                  <a:spcPts val="2750"/>
                </a:lnSpc>
              </a:pP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які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здобули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вищу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педагогічну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освіту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ступеня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бакалавра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магістра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(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спеціаліста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)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спеціальністю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«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Спеціальна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освіт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», «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Дефектологія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», «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Корекційна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освіта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» (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нозологіями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),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забезпечення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корекційного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складника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  <a:p>
              <a:pPr algn="l">
                <a:lnSpc>
                  <a:spcPts val="2750"/>
                </a:lnSpc>
              </a:pPr>
              <a:endPara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algn="l">
                <a:lnSpc>
                  <a:spcPts val="2750"/>
                </a:lnSpc>
              </a:pPr>
              <a:endParaRPr lang="en-US" sz="2400" dirty="0">
                <a:solidFill>
                  <a:srgbClr val="333333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223099" y="1820316"/>
            <a:ext cx="5841683" cy="5841683"/>
            <a:chOff x="0" y="0"/>
            <a:chExt cx="7788910" cy="7788910"/>
          </a:xfrm>
        </p:grpSpPr>
        <p:sp>
          <p:nvSpPr>
            <p:cNvPr id="32" name="Freeform 32" descr="preencoded.png"/>
            <p:cNvSpPr/>
            <p:nvPr/>
          </p:nvSpPr>
          <p:spPr>
            <a:xfrm>
              <a:off x="0" y="0"/>
              <a:ext cx="7788910" cy="7788910"/>
            </a:xfrm>
            <a:custGeom>
              <a:avLst/>
              <a:gdLst/>
              <a:ahLst/>
              <a:cxnLst/>
              <a:rect l="l" t="t" r="r" b="b"/>
              <a:pathLst>
                <a:path w="7788910" h="7788910">
                  <a:moveTo>
                    <a:pt x="0" y="0"/>
                  </a:moveTo>
                  <a:lnTo>
                    <a:pt x="7788910" y="0"/>
                  </a:lnTo>
                  <a:lnTo>
                    <a:pt x="7788910" y="7788910"/>
                  </a:lnTo>
                  <a:lnTo>
                    <a:pt x="0" y="778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>
            <a:off x="10148739" y="6043315"/>
            <a:ext cx="341411" cy="584001"/>
            <a:chOff x="0" y="0"/>
            <a:chExt cx="455215" cy="77866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455215" cy="778668"/>
            </a:xfrm>
            <a:custGeom>
              <a:avLst/>
              <a:gdLst/>
              <a:ahLst/>
              <a:cxnLst/>
              <a:rect l="l" t="t" r="r" b="b"/>
              <a:pathLst>
                <a:path w="455215" h="778668">
                  <a:moveTo>
                    <a:pt x="0" y="0"/>
                  </a:moveTo>
                  <a:lnTo>
                    <a:pt x="455215" y="0"/>
                  </a:lnTo>
                  <a:lnTo>
                    <a:pt x="455215" y="778668"/>
                  </a:lnTo>
                  <a:lnTo>
                    <a:pt x="0" y="778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104775"/>
              <a:ext cx="455215" cy="883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50"/>
                </a:lnSpc>
              </a:pPr>
              <a:r>
                <a:rPr lang="en-US" sz="2687">
                  <a:solidFill>
                    <a:srgbClr val="2C2821"/>
                  </a:solidFill>
                  <a:latin typeface="Alice"/>
                  <a:ea typeface="Alice"/>
                  <a:cs typeface="Alice"/>
                  <a:sym typeface="Alice"/>
                </a:rPr>
                <a:t>3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187207" y="1807304"/>
            <a:ext cx="5913406" cy="5841683"/>
            <a:chOff x="0" y="0"/>
            <a:chExt cx="7884541" cy="7788910"/>
          </a:xfrm>
        </p:grpSpPr>
        <p:sp>
          <p:nvSpPr>
            <p:cNvPr id="37" name="Freeform 37" descr="preencoded.png"/>
            <p:cNvSpPr/>
            <p:nvPr/>
          </p:nvSpPr>
          <p:spPr>
            <a:xfrm>
              <a:off x="0" y="0"/>
              <a:ext cx="7884541" cy="7788910"/>
            </a:xfrm>
            <a:custGeom>
              <a:avLst/>
              <a:gdLst/>
              <a:ahLst/>
              <a:cxnLst/>
              <a:rect l="l" t="t" r="r" b="b"/>
              <a:pathLst>
                <a:path w="7884541" h="7788910">
                  <a:moveTo>
                    <a:pt x="0" y="0"/>
                  </a:moveTo>
                  <a:lnTo>
                    <a:pt x="7884541" y="0"/>
                  </a:lnTo>
                  <a:lnTo>
                    <a:pt x="7884541" y="7788910"/>
                  </a:lnTo>
                  <a:lnTo>
                    <a:pt x="0" y="778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13" b="-613"/>
              </a:stretch>
            </a:blipFill>
          </p:spPr>
        </p:sp>
      </p:grpSp>
      <p:grpSp>
        <p:nvGrpSpPr>
          <p:cNvPr id="38" name="Group 38"/>
          <p:cNvGrpSpPr/>
          <p:nvPr/>
        </p:nvGrpSpPr>
        <p:grpSpPr>
          <a:xfrm>
            <a:off x="7300318" y="5546080"/>
            <a:ext cx="341411" cy="584001"/>
            <a:chOff x="0" y="0"/>
            <a:chExt cx="455215" cy="77866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55215" cy="778668"/>
            </a:xfrm>
            <a:custGeom>
              <a:avLst/>
              <a:gdLst/>
              <a:ahLst/>
              <a:cxnLst/>
              <a:rect l="l" t="t" r="r" b="b"/>
              <a:pathLst>
                <a:path w="455215" h="778668">
                  <a:moveTo>
                    <a:pt x="0" y="0"/>
                  </a:moveTo>
                  <a:lnTo>
                    <a:pt x="455215" y="0"/>
                  </a:lnTo>
                  <a:lnTo>
                    <a:pt x="455215" y="778668"/>
                  </a:lnTo>
                  <a:lnTo>
                    <a:pt x="0" y="7786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-104775"/>
              <a:ext cx="455215" cy="88344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4250"/>
                </a:lnSpc>
              </a:pPr>
              <a:r>
                <a:rPr lang="en-US" sz="2687">
                  <a:solidFill>
                    <a:srgbClr val="2C2821"/>
                  </a:solidFill>
                  <a:latin typeface="Alice"/>
                  <a:ea typeface="Alice"/>
                  <a:cs typeface="Alice"/>
                  <a:sym typeface="Alice"/>
                </a:rPr>
                <a:t>4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841030" y="8969439"/>
            <a:ext cx="16690479" cy="1068445"/>
            <a:chOff x="0" y="-298261"/>
            <a:chExt cx="22253972" cy="142459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2253972" cy="1126332"/>
            </a:xfrm>
            <a:custGeom>
              <a:avLst/>
              <a:gdLst/>
              <a:ahLst/>
              <a:cxnLst/>
              <a:rect l="l" t="t" r="r" b="b"/>
              <a:pathLst>
                <a:path w="22253972" h="1126332">
                  <a:moveTo>
                    <a:pt x="0" y="0"/>
                  </a:moveTo>
                  <a:lnTo>
                    <a:pt x="22253972" y="0"/>
                  </a:lnTo>
                  <a:lnTo>
                    <a:pt x="22253972" y="1126332"/>
                  </a:lnTo>
                  <a:lnTo>
                    <a:pt x="0" y="11263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" y="-298261"/>
              <a:ext cx="15706627" cy="12025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874"/>
                </a:lnSpc>
              </a:pP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Кадрове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забезпечення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спеціальних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класів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є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надзвичайно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важливим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для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забезпечення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якісної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освіти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 </a:t>
              </a:r>
            </a:p>
            <a:p>
              <a:pPr algn="l">
                <a:lnSpc>
                  <a:spcPts val="2874"/>
                </a:lnSpc>
              </a:pP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Педагогічні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працівники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мають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вчасно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підвищувати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кваліфікацію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не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рідше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одного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разу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на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п’ять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1750" dirty="0" err="1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років</a:t>
              </a:r>
              <a:r>
                <a:rPr lang="en-US" sz="1750" dirty="0">
                  <a:solidFill>
                    <a:srgbClr val="2C2821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41723" y="5110412"/>
            <a:ext cx="5635674" cy="3177243"/>
            <a:chOff x="0" y="0"/>
            <a:chExt cx="7514232" cy="4236324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7514232" cy="4236324"/>
            </a:xfrm>
            <a:custGeom>
              <a:avLst/>
              <a:gdLst/>
              <a:ahLst/>
              <a:cxnLst/>
              <a:rect l="l" t="t" r="r" b="b"/>
              <a:pathLst>
                <a:path w="7514232" h="4236324">
                  <a:moveTo>
                    <a:pt x="0" y="0"/>
                  </a:moveTo>
                  <a:lnTo>
                    <a:pt x="7514232" y="0"/>
                  </a:lnTo>
                  <a:lnTo>
                    <a:pt x="7514232" y="4236324"/>
                  </a:lnTo>
                  <a:lnTo>
                    <a:pt x="0" y="423632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9525"/>
              <a:ext cx="7514232" cy="424584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3358"/>
                </a:lnSpc>
              </a:pPr>
              <a:r>
                <a:rPr lang="en-US" sz="2799" dirty="0" err="1">
                  <a:solidFill>
                    <a:srgbClr val="333333"/>
                  </a:solidFill>
                  <a:latin typeface="Alice Bold"/>
                  <a:ea typeface="Alice Bold"/>
                  <a:cs typeface="Alice Bold"/>
                  <a:sym typeface="Alice Bold"/>
                </a:rPr>
                <a:t>Асистент</a:t>
              </a:r>
              <a:r>
                <a:rPr lang="en-US" sz="2799" dirty="0">
                  <a:solidFill>
                    <a:srgbClr val="333333"/>
                  </a:solidFill>
                  <a:latin typeface="Alice Bold"/>
                  <a:ea typeface="Alice Bold"/>
                  <a:cs typeface="Alice Bold"/>
                  <a:sym typeface="Alice Bold"/>
                </a:rPr>
                <a:t> </a:t>
              </a:r>
              <a:r>
                <a:rPr lang="en-US" sz="2799" dirty="0" err="1">
                  <a:solidFill>
                    <a:srgbClr val="333333"/>
                  </a:solidFill>
                  <a:latin typeface="Alice Bold"/>
                  <a:ea typeface="Alice Bold"/>
                  <a:cs typeface="Alice Bold"/>
                  <a:sym typeface="Alice Bold"/>
                </a:rPr>
                <a:t>учня</a:t>
              </a:r>
              <a:endParaRPr lang="en-US" sz="2799" dirty="0">
                <a:solidFill>
                  <a:srgbClr val="333333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r">
                <a:lnSpc>
                  <a:spcPts val="2879"/>
                </a:lnSpc>
              </a:pPr>
              <a:endParaRPr lang="en-US" sz="2799" dirty="0">
                <a:solidFill>
                  <a:srgbClr val="333333"/>
                </a:solidFill>
                <a:latin typeface="Alice Bold"/>
                <a:ea typeface="Alice Bold"/>
                <a:cs typeface="Alice Bold"/>
                <a:sym typeface="Alice Bold"/>
              </a:endParaRPr>
            </a:p>
            <a:p>
              <a:pPr algn="r">
                <a:lnSpc>
                  <a:spcPts val="2879"/>
                </a:lnSpc>
              </a:pP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соціальні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потреби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учнів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під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час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освітнього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процесу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задовольняє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асистент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учня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-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соціальний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робітник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,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один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із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батьків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(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інший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законний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представник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)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або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уповноважена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ними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 </a:t>
              </a:r>
              <a:r>
                <a:rPr lang="en-US" sz="2400" dirty="0" err="1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особа</a:t>
              </a:r>
              <a:r>
                <a:rPr lang="en-US" sz="2400" dirty="0">
                  <a:solidFill>
                    <a:srgbClr val="333333"/>
                  </a:solidFill>
                  <a:latin typeface="Lora"/>
                  <a:ea typeface="Lora"/>
                  <a:cs typeface="Lora"/>
                  <a:sym typeface="Lora"/>
                </a:rPr>
                <a:t>.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7723258" y="3276422"/>
            <a:ext cx="2766892" cy="2766892"/>
          </a:xfrm>
          <a:custGeom>
            <a:avLst/>
            <a:gdLst/>
            <a:ahLst/>
            <a:cxnLst/>
            <a:rect l="l" t="t" r="r" b="b"/>
            <a:pathLst>
              <a:path w="2766892" h="2766892">
                <a:moveTo>
                  <a:pt x="0" y="0"/>
                </a:moveTo>
                <a:lnTo>
                  <a:pt x="2766892" y="0"/>
                </a:lnTo>
                <a:lnTo>
                  <a:pt x="2766892" y="2766893"/>
                </a:lnTo>
                <a:lnTo>
                  <a:pt x="0" y="27668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709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121747" y="326466"/>
            <a:ext cx="13147078" cy="2569563"/>
            <a:chOff x="0" y="0"/>
            <a:chExt cx="17529438" cy="34260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9439" cy="3426084"/>
            </a:xfrm>
            <a:custGeom>
              <a:avLst/>
              <a:gdLst/>
              <a:ahLst/>
              <a:cxnLst/>
              <a:rect l="l" t="t" r="r" b="b"/>
              <a:pathLst>
                <a:path w="17529439" h="3426084">
                  <a:moveTo>
                    <a:pt x="0" y="0"/>
                  </a:moveTo>
                  <a:lnTo>
                    <a:pt x="17529439" y="0"/>
                  </a:lnTo>
                  <a:lnTo>
                    <a:pt x="17529439" y="3426084"/>
                  </a:lnTo>
                  <a:lnTo>
                    <a:pt x="0" y="34260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17529438" cy="34260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для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з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функціональними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мовленнєвими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труднощами</a:t>
              </a:r>
              <a:endParaRPr lang="en-US" sz="48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81575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028700" y="5967412"/>
            <a:ext cx="3364925" cy="733352"/>
            <a:chOff x="0" y="0"/>
            <a:chExt cx="4486567" cy="97780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86567" cy="977803"/>
            </a:xfrm>
            <a:custGeom>
              <a:avLst/>
              <a:gdLst/>
              <a:ahLst/>
              <a:cxnLst/>
              <a:rect l="l" t="t" r="r" b="b"/>
              <a:pathLst>
                <a:path w="4486567" h="977803">
                  <a:moveTo>
                    <a:pt x="0" y="0"/>
                  </a:moveTo>
                  <a:lnTo>
                    <a:pt x="4486567" y="0"/>
                  </a:lnTo>
                  <a:lnTo>
                    <a:pt x="4486567" y="977803"/>
                  </a:lnTo>
                  <a:lnTo>
                    <a:pt x="0" y="97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4486567" cy="9968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легкого ступеня прояву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17258" y="5953125"/>
            <a:ext cx="3580030" cy="747639"/>
            <a:chOff x="0" y="-19049"/>
            <a:chExt cx="4773374" cy="99685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86567" cy="977803"/>
            </a:xfrm>
            <a:custGeom>
              <a:avLst/>
              <a:gdLst/>
              <a:ahLst/>
              <a:cxnLst/>
              <a:rect l="l" t="t" r="r" b="b"/>
              <a:pathLst>
                <a:path w="4486567" h="977803">
                  <a:moveTo>
                    <a:pt x="0" y="0"/>
                  </a:moveTo>
                  <a:lnTo>
                    <a:pt x="4486567" y="0"/>
                  </a:lnTo>
                  <a:lnTo>
                    <a:pt x="4486567" y="977803"/>
                  </a:lnTo>
                  <a:lnTo>
                    <a:pt x="0" y="97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286807" y="-19049"/>
              <a:ext cx="4486567" cy="996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5817" y="5967412"/>
            <a:ext cx="4061075" cy="747639"/>
            <a:chOff x="0" y="0"/>
            <a:chExt cx="5414767" cy="99685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567" cy="977803"/>
            </a:xfrm>
            <a:custGeom>
              <a:avLst/>
              <a:gdLst/>
              <a:ahLst/>
              <a:cxnLst/>
              <a:rect l="l" t="t" r="r" b="b"/>
              <a:pathLst>
                <a:path w="4486567" h="977803">
                  <a:moveTo>
                    <a:pt x="0" y="0"/>
                  </a:moveTo>
                  <a:lnTo>
                    <a:pt x="4486567" y="0"/>
                  </a:lnTo>
                  <a:lnTo>
                    <a:pt x="4486567" y="977803"/>
                  </a:lnTo>
                  <a:lnTo>
                    <a:pt x="0" y="97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928200" y="0"/>
              <a:ext cx="4486567" cy="996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94375" y="5919465"/>
            <a:ext cx="4661080" cy="781299"/>
            <a:chOff x="0" y="-63929"/>
            <a:chExt cx="6214774" cy="1041732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6567" cy="977803"/>
            </a:xfrm>
            <a:custGeom>
              <a:avLst/>
              <a:gdLst/>
              <a:ahLst/>
              <a:cxnLst/>
              <a:rect l="l" t="t" r="r" b="b"/>
              <a:pathLst>
                <a:path w="4486567" h="977803">
                  <a:moveTo>
                    <a:pt x="0" y="0"/>
                  </a:moveTo>
                  <a:lnTo>
                    <a:pt x="4486567" y="0"/>
                  </a:lnTo>
                  <a:lnTo>
                    <a:pt x="4486567" y="977803"/>
                  </a:lnTo>
                  <a:lnTo>
                    <a:pt x="0" y="9778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728207" y="-63929"/>
              <a:ext cx="4486567" cy="9968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393625" y="2468720"/>
            <a:ext cx="4393625" cy="1541519"/>
            <a:chOff x="0" y="0"/>
            <a:chExt cx="5858167" cy="20553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858167" cy="2055359"/>
            </a:xfrm>
            <a:custGeom>
              <a:avLst/>
              <a:gdLst/>
              <a:ahLst/>
              <a:cxnLst/>
              <a:rect l="l" t="t" r="r" b="b"/>
              <a:pathLst>
                <a:path w="5858167" h="2055359">
                  <a:moveTo>
                    <a:pt x="0" y="0"/>
                  </a:moveTo>
                  <a:lnTo>
                    <a:pt x="5858167" y="0"/>
                  </a:lnTo>
                  <a:lnTo>
                    <a:pt x="5858167" y="2055359"/>
                  </a:lnTo>
                  <a:lnTo>
                    <a:pt x="0" y="2055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5858167" cy="210298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один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 2,3,4,5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рівнями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підтримки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. 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568827" y="1495576"/>
            <a:ext cx="3285465" cy="2911941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028701" y="2183934"/>
            <a:ext cx="2717634" cy="2621751"/>
            <a:chOff x="-203199" y="0"/>
            <a:chExt cx="3623512" cy="349566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282266" cy="3323788"/>
            </a:xfrm>
            <a:custGeom>
              <a:avLst/>
              <a:gdLst/>
              <a:ahLst/>
              <a:cxnLst/>
              <a:rect l="l" t="t" r="r" b="b"/>
              <a:pathLst>
                <a:path w="3282266" h="3323788">
                  <a:moveTo>
                    <a:pt x="0" y="0"/>
                  </a:moveTo>
                  <a:lnTo>
                    <a:pt x="3282266" y="0"/>
                  </a:lnTo>
                  <a:lnTo>
                    <a:pt x="3282266" y="3323788"/>
                  </a:lnTo>
                  <a:lnTo>
                    <a:pt x="0" y="33237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-203199" y="133780"/>
              <a:ext cx="3623512" cy="336188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Наповнюваність класу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12 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12637294" y="6715051"/>
            <a:ext cx="2998419" cy="3177133"/>
          </a:xfrm>
          <a:custGeom>
            <a:avLst/>
            <a:gdLst/>
            <a:ahLst/>
            <a:cxnLst/>
            <a:rect l="l" t="t" r="r" b="b"/>
            <a:pathLst>
              <a:path w="2998419" h="3177133">
                <a:moveTo>
                  <a:pt x="0" y="0"/>
                </a:moveTo>
                <a:lnTo>
                  <a:pt x="2998419" y="0"/>
                </a:lnTo>
                <a:lnTo>
                  <a:pt x="2998419" y="3177133"/>
                </a:lnTo>
                <a:lnTo>
                  <a:pt x="0" y="31771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689940">
            <a:off x="3279971" y="6982710"/>
            <a:ext cx="2092328" cy="3127120"/>
          </a:xfrm>
          <a:custGeom>
            <a:avLst/>
            <a:gdLst/>
            <a:ahLst/>
            <a:cxnLst/>
            <a:rect l="l" t="t" r="r" b="b"/>
            <a:pathLst>
              <a:path w="2092328" h="3127120">
                <a:moveTo>
                  <a:pt x="0" y="0"/>
                </a:moveTo>
                <a:lnTo>
                  <a:pt x="2092328" y="0"/>
                </a:lnTo>
                <a:lnTo>
                  <a:pt x="2092328" y="3127120"/>
                </a:lnTo>
                <a:lnTo>
                  <a:pt x="0" y="31271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627670" y="5339085"/>
            <a:ext cx="2769197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2 РІВЕНЬ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49969" y="5401320"/>
            <a:ext cx="2673725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3 РІВЕНЬ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101487" y="5423120"/>
            <a:ext cx="2350445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4 РІВЕНЬ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375421" y="5401320"/>
            <a:ext cx="3698988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5 РІВЕНЬ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4062" y="241748"/>
            <a:ext cx="17700969" cy="2096164"/>
            <a:chOff x="0" y="0"/>
            <a:chExt cx="13886697" cy="16444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886697" cy="1644475"/>
            </a:xfrm>
            <a:custGeom>
              <a:avLst/>
              <a:gdLst/>
              <a:ahLst/>
              <a:cxnLst/>
              <a:rect l="l" t="t" r="r" b="b"/>
              <a:pathLst>
                <a:path w="13886697" h="1644475">
                  <a:moveTo>
                    <a:pt x="0" y="0"/>
                  </a:moveTo>
                  <a:lnTo>
                    <a:pt x="13886697" y="0"/>
                  </a:lnTo>
                  <a:lnTo>
                    <a:pt x="13886697" y="1644475"/>
                  </a:lnTo>
                  <a:lnTo>
                    <a:pt x="0" y="16444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841054" y="0"/>
              <a:ext cx="12045642" cy="16444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uk-UA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для дітей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з </a:t>
              </a:r>
              <a:r>
                <a:rPr lang="uk-UA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і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нтелектуальними</a:t>
              </a:r>
              <a:r>
                <a:rPr lang="en-US" sz="48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труднощами</a:t>
              </a:r>
              <a:endParaRPr lang="en-US" sz="48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307733" y="5124449"/>
            <a:ext cx="11961114" cy="28575"/>
            <a:chOff x="0" y="0"/>
            <a:chExt cx="15948152" cy="38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48152" cy="38100"/>
            </a:xfrm>
            <a:custGeom>
              <a:avLst/>
              <a:gdLst/>
              <a:ahLst/>
              <a:cxnLst/>
              <a:rect l="l" t="t" r="r" b="b"/>
              <a:pathLst>
                <a:path w="15948152" h="38100">
                  <a:moveTo>
                    <a:pt x="12700" y="12700"/>
                  </a:moveTo>
                  <a:lnTo>
                    <a:pt x="15935452" y="0"/>
                  </a:lnTo>
                  <a:cubicBezTo>
                    <a:pt x="15942438" y="0"/>
                    <a:pt x="15948152" y="5715"/>
                    <a:pt x="15948152" y="12700"/>
                  </a:cubicBezTo>
                  <a:cubicBezTo>
                    <a:pt x="15948152" y="19685"/>
                    <a:pt x="15942438" y="25400"/>
                    <a:pt x="15935452" y="25400"/>
                  </a:cubicBezTo>
                  <a:lnTo>
                    <a:pt x="12700" y="38100"/>
                  </a:lnTo>
                  <a:cubicBezTo>
                    <a:pt x="5715" y="38100"/>
                    <a:pt x="0" y="32385"/>
                    <a:pt x="0" y="25400"/>
                  </a:cubicBezTo>
                  <a:cubicBezTo>
                    <a:pt x="0" y="18415"/>
                    <a:pt x="5715" y="12700"/>
                    <a:pt x="12700" y="1270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5FAD4B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538608" y="3246891"/>
            <a:ext cx="3845200" cy="3756691"/>
            <a:chOff x="-153413" y="-2259892"/>
            <a:chExt cx="4639980" cy="45331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6567" cy="2273285"/>
            </a:xfrm>
            <a:custGeom>
              <a:avLst/>
              <a:gdLst/>
              <a:ahLst/>
              <a:cxnLst/>
              <a:rect l="l" t="t" r="r" b="b"/>
              <a:pathLst>
                <a:path w="4486567" h="2273285">
                  <a:moveTo>
                    <a:pt x="0" y="0"/>
                  </a:moveTo>
                  <a:lnTo>
                    <a:pt x="4486567" y="0"/>
                  </a:lnTo>
                  <a:lnTo>
                    <a:pt x="4486567" y="2273285"/>
                  </a:lnTo>
                  <a:lnTo>
                    <a:pt x="0" y="22732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-153413" y="-2259892"/>
              <a:ext cx="4486567" cy="229233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Інтелектуальні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труднощі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прояву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не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передбачають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створення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спеціального</a:t>
              </a:r>
              <a:r>
                <a:rPr lang="en-US" sz="28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800" dirty="0" err="1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класу</a:t>
              </a:r>
              <a:r>
                <a:rPr lang="en-US" sz="2400" dirty="0"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.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317258" y="5967412"/>
            <a:ext cx="3505662" cy="758005"/>
            <a:chOff x="0" y="0"/>
            <a:chExt cx="4674216" cy="101067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87649" y="116963"/>
              <a:ext cx="44865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605817" y="5967412"/>
            <a:ext cx="4054061" cy="890874"/>
            <a:chOff x="0" y="0"/>
            <a:chExt cx="5405416" cy="118783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918849" y="31482"/>
              <a:ext cx="4486567" cy="115635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894375" y="5967412"/>
            <a:ext cx="4235442" cy="729289"/>
            <a:chOff x="0" y="0"/>
            <a:chExt cx="5647256" cy="97238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60689" y="78675"/>
              <a:ext cx="44865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852617" y="7583924"/>
            <a:ext cx="4393625" cy="2027273"/>
            <a:chOff x="0" y="0"/>
            <a:chExt cx="5858167" cy="27030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5858167" cy="2703031"/>
            </a:xfrm>
            <a:custGeom>
              <a:avLst/>
              <a:gdLst/>
              <a:ahLst/>
              <a:cxnLst/>
              <a:rect l="l" t="t" r="r" b="b"/>
              <a:pathLst>
                <a:path w="5858167" h="2703031">
                  <a:moveTo>
                    <a:pt x="0" y="0"/>
                  </a:moveTo>
                  <a:lnTo>
                    <a:pt x="5858167" y="0"/>
                  </a:lnTo>
                  <a:lnTo>
                    <a:pt x="5858167" y="2703031"/>
                  </a:lnTo>
                  <a:lnTo>
                    <a:pt x="0" y="27030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5858167" cy="2750656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З'єднаний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: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один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3,4,5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рівнями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підтримки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. 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3801005" y="199668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0420858" y="8135270"/>
            <a:ext cx="4059082" cy="461975"/>
            <a:chOff x="-240623" y="-38100"/>
            <a:chExt cx="5412109" cy="61596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5171486" cy="577867"/>
            </a:xfrm>
            <a:custGeom>
              <a:avLst/>
              <a:gdLst/>
              <a:ahLst/>
              <a:cxnLst/>
              <a:rect l="l" t="t" r="r" b="b"/>
              <a:pathLst>
                <a:path w="5171486" h="577867">
                  <a:moveTo>
                    <a:pt x="0" y="0"/>
                  </a:moveTo>
                  <a:lnTo>
                    <a:pt x="5171486" y="0"/>
                  </a:lnTo>
                  <a:lnTo>
                    <a:pt x="5171486" y="577867"/>
                  </a:lnTo>
                  <a:lnTo>
                    <a:pt x="0" y="5778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-240623" y="-38100"/>
              <a:ext cx="5171485" cy="61596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6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4" name="Freeform 34"/>
          <p:cNvSpPr/>
          <p:nvPr/>
        </p:nvSpPr>
        <p:spPr>
          <a:xfrm>
            <a:off x="9441538" y="7113269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4901837" y="3175719"/>
            <a:ext cx="3878614" cy="503096"/>
            <a:chOff x="0" y="0"/>
            <a:chExt cx="5171485" cy="67079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5171486" cy="670794"/>
            </a:xfrm>
            <a:custGeom>
              <a:avLst/>
              <a:gdLst/>
              <a:ahLst/>
              <a:cxnLst/>
              <a:rect l="l" t="t" r="r" b="b"/>
              <a:pathLst>
                <a:path w="5171486" h="670794">
                  <a:moveTo>
                    <a:pt x="0" y="0"/>
                  </a:moveTo>
                  <a:lnTo>
                    <a:pt x="5171486" y="0"/>
                  </a:lnTo>
                  <a:lnTo>
                    <a:pt x="5171486" y="670794"/>
                  </a:lnTo>
                  <a:lnTo>
                    <a:pt x="0" y="670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5171485" cy="7088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 dirty="0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6 </a:t>
              </a:r>
              <a:r>
                <a:rPr lang="en-US" sz="2420" b="1" dirty="0" err="1">
                  <a:solidFill>
                    <a:srgbClr val="FF3131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FF3131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8" name="Freeform 38"/>
          <p:cNvSpPr/>
          <p:nvPr/>
        </p:nvSpPr>
        <p:spPr>
          <a:xfrm>
            <a:off x="8951325" y="195472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1" r="-71"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4585093" y="1922024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9922391" y="3068352"/>
            <a:ext cx="3971984" cy="891171"/>
            <a:chOff x="0" y="-517433"/>
            <a:chExt cx="5295978" cy="118822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171486" cy="670794"/>
            </a:xfrm>
            <a:custGeom>
              <a:avLst/>
              <a:gdLst/>
              <a:ahLst/>
              <a:cxnLst/>
              <a:rect l="l" t="t" r="r" b="b"/>
              <a:pathLst>
                <a:path w="5171486" h="670794">
                  <a:moveTo>
                    <a:pt x="0" y="0"/>
                  </a:moveTo>
                  <a:lnTo>
                    <a:pt x="5171486" y="0"/>
                  </a:lnTo>
                  <a:lnTo>
                    <a:pt x="5171486" y="670794"/>
                  </a:lnTo>
                  <a:lnTo>
                    <a:pt x="0" y="670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24493" y="-517433"/>
              <a:ext cx="5171485" cy="70889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en-US" sz="2420" b="1" dirty="0">
                  <a:solidFill>
                    <a:srgbClr val="004AAD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 </a:t>
              </a:r>
              <a:r>
                <a:rPr lang="en-US" sz="2420" b="1" dirty="0" err="1">
                  <a:solidFill>
                    <a:srgbClr val="004AAD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4AAD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310986" y="2642609"/>
            <a:ext cx="1589516" cy="1316914"/>
            <a:chOff x="0" y="-1085089"/>
            <a:chExt cx="6617346" cy="1755883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171486" cy="670794"/>
            </a:xfrm>
            <a:custGeom>
              <a:avLst/>
              <a:gdLst/>
              <a:ahLst/>
              <a:cxnLst/>
              <a:rect l="l" t="t" r="r" b="b"/>
              <a:pathLst>
                <a:path w="5171486" h="670794">
                  <a:moveTo>
                    <a:pt x="0" y="0"/>
                  </a:moveTo>
                  <a:lnTo>
                    <a:pt x="5171486" y="0"/>
                  </a:lnTo>
                  <a:lnTo>
                    <a:pt x="5171486" y="670794"/>
                  </a:lnTo>
                  <a:lnTo>
                    <a:pt x="0" y="6707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445863" y="-1085089"/>
              <a:ext cx="5171483" cy="119325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387"/>
                </a:lnSpc>
              </a:pPr>
              <a:r>
                <a:rPr lang="uk-UA" sz="2420" b="1" dirty="0">
                  <a:solidFill>
                    <a:srgbClr val="233E3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  <a:p>
              <a:pPr algn="l">
                <a:lnSpc>
                  <a:spcPts val="3387"/>
                </a:lnSpc>
              </a:pPr>
              <a:r>
                <a:rPr lang="en-US" sz="2420" b="1" dirty="0">
                  <a:solidFill>
                    <a:srgbClr val="233E3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8 </a:t>
              </a:r>
              <a:r>
                <a:rPr lang="en-US" sz="2420" b="1" dirty="0" err="1">
                  <a:solidFill>
                    <a:srgbClr val="233E32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233E32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46" name="Freeform 46"/>
          <p:cNvSpPr/>
          <p:nvPr/>
        </p:nvSpPr>
        <p:spPr>
          <a:xfrm>
            <a:off x="311603" y="6036712"/>
            <a:ext cx="3539826" cy="3639924"/>
          </a:xfrm>
          <a:custGeom>
            <a:avLst/>
            <a:gdLst/>
            <a:ahLst/>
            <a:cxnLst/>
            <a:rect l="l" t="t" r="r" b="b"/>
            <a:pathLst>
              <a:path w="3539826" h="3639924">
                <a:moveTo>
                  <a:pt x="0" y="0"/>
                </a:moveTo>
                <a:lnTo>
                  <a:pt x="3539826" y="0"/>
                </a:lnTo>
                <a:lnTo>
                  <a:pt x="3539826" y="3639924"/>
                </a:lnTo>
                <a:lnTo>
                  <a:pt x="0" y="363992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47" name="TextBox 47"/>
          <p:cNvSpPr txBox="1"/>
          <p:nvPr/>
        </p:nvSpPr>
        <p:spPr>
          <a:xfrm>
            <a:off x="5158205" y="5399125"/>
            <a:ext cx="2637995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233E32"/>
                </a:solidFill>
                <a:latin typeface="Open Sans 2"/>
                <a:ea typeface="Open Sans 2"/>
                <a:cs typeface="Open Sans 2"/>
                <a:sym typeface="Open Sans 2"/>
              </a:rPr>
              <a:t>3 РІВЕНЬ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096030" y="5408663"/>
            <a:ext cx="2311372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4 РІВЕНЬ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773999" y="5406102"/>
            <a:ext cx="2637995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5 РІВЕНЬ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2709"/>
            <a:ext cx="18288000" cy="10287000"/>
            <a:chOff x="0" y="56945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56945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CFBF8"/>
            </a:solidFill>
          </p:spPr>
          <p:txBody>
            <a:bodyPr/>
            <a:lstStyle/>
            <a:p>
              <a:endParaRPr lang="ru-UA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057401" y="314076"/>
            <a:ext cx="15744180" cy="1665873"/>
            <a:chOff x="-3081954" y="-648032"/>
            <a:chExt cx="17165394" cy="3254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79439" cy="2606479"/>
            </a:xfrm>
            <a:custGeom>
              <a:avLst/>
              <a:gdLst/>
              <a:ahLst/>
              <a:cxnLst/>
              <a:rect l="l" t="t" r="r" b="b"/>
              <a:pathLst>
                <a:path w="13679439" h="2606479">
                  <a:moveTo>
                    <a:pt x="0" y="0"/>
                  </a:moveTo>
                  <a:lnTo>
                    <a:pt x="13679439" y="0"/>
                  </a:lnTo>
                  <a:lnTo>
                    <a:pt x="13679439" y="2606479"/>
                  </a:lnTo>
                  <a:lnTo>
                    <a:pt x="0" y="26064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3081954" y="-648032"/>
              <a:ext cx="17165394" cy="260647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066"/>
                </a:lnSpc>
              </a:pP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Спеціальний клас для дітей з ф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ункціональн</a:t>
              </a:r>
              <a:r>
                <a:rPr lang="uk-UA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сенсорн</a:t>
              </a:r>
              <a:r>
                <a:rPr lang="uk-UA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ими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труднощ</a:t>
              </a:r>
              <a:r>
                <a:rPr lang="uk-UA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ами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(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слухова</a:t>
              </a:r>
              <a:r>
                <a:rPr lang="en-US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4400" b="1" dirty="0" err="1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функція</a:t>
              </a:r>
              <a:r>
                <a:rPr lang="uk-UA" sz="4400" b="1" dirty="0">
                  <a:solidFill>
                    <a:srgbClr val="000000"/>
                  </a:solidFill>
                  <a:latin typeface="Alice" panose="020B0604020202020204" charset="-52"/>
                  <a:ea typeface="Open Sans 1 Bold"/>
                  <a:cs typeface="Open Sans 1 Bold"/>
                  <a:sym typeface="Open Sans 1 Bold"/>
                </a:rPr>
                <a:t>)</a:t>
              </a:r>
              <a:endParaRPr lang="en-US" sz="4400" b="1" dirty="0">
                <a:solidFill>
                  <a:srgbClr val="000000"/>
                </a:solidFill>
                <a:latin typeface="Alice" panose="020B0604020202020204" charset="-52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81100" y="5124450"/>
            <a:ext cx="16087725" cy="19050"/>
            <a:chOff x="0" y="0"/>
            <a:chExt cx="21450300" cy="25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50300" cy="25400"/>
            </a:xfrm>
            <a:custGeom>
              <a:avLst/>
              <a:gdLst/>
              <a:ahLst/>
              <a:cxnLst/>
              <a:rect l="l" t="t" r="r" b="b"/>
              <a:pathLst>
                <a:path w="21450300" h="25400">
                  <a:moveTo>
                    <a:pt x="12700" y="0"/>
                  </a:moveTo>
                  <a:lnTo>
                    <a:pt x="21437600" y="0"/>
                  </a:lnTo>
                  <a:cubicBezTo>
                    <a:pt x="21444586" y="0"/>
                    <a:pt x="21450300" y="5715"/>
                    <a:pt x="21450300" y="12700"/>
                  </a:cubicBezTo>
                  <a:cubicBezTo>
                    <a:pt x="21450300" y="19685"/>
                    <a:pt x="21444586" y="25400"/>
                    <a:pt x="2143760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ubicBezTo>
                    <a:pt x="0" y="5715"/>
                    <a:pt x="5715" y="0"/>
                    <a:pt x="12700" y="0"/>
                  </a:cubicBezTo>
                  <a:close/>
                </a:path>
              </a:pathLst>
            </a:custGeom>
            <a:solidFill>
              <a:srgbClr val="39383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4981575"/>
            <a:ext cx="323850" cy="323850"/>
            <a:chOff x="0" y="0"/>
            <a:chExt cx="431800" cy="431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591944" y="5024284"/>
            <a:ext cx="323850" cy="323850"/>
            <a:chOff x="0" y="0"/>
            <a:chExt cx="431800" cy="431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439400" y="4984648"/>
            <a:ext cx="323850" cy="323850"/>
            <a:chOff x="0" y="0"/>
            <a:chExt cx="431800" cy="431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5283937" y="4991100"/>
            <a:ext cx="323850" cy="323850"/>
            <a:chOff x="0" y="0"/>
            <a:chExt cx="431800" cy="431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1800" cy="431800"/>
            </a:xfrm>
            <a:custGeom>
              <a:avLst/>
              <a:gdLst/>
              <a:ahLst/>
              <a:cxnLst/>
              <a:rect l="l" t="t" r="r" b="b"/>
              <a:pathLst>
                <a:path w="431800" h="431800">
                  <a:moveTo>
                    <a:pt x="215900" y="0"/>
                  </a:moveTo>
                  <a:cubicBezTo>
                    <a:pt x="96647" y="0"/>
                    <a:pt x="0" y="96647"/>
                    <a:pt x="0" y="215900"/>
                  </a:cubicBezTo>
                  <a:cubicBezTo>
                    <a:pt x="0" y="335153"/>
                    <a:pt x="96647" y="431800"/>
                    <a:pt x="215900" y="431800"/>
                  </a:cubicBezTo>
                  <a:cubicBezTo>
                    <a:pt x="335153" y="431800"/>
                    <a:pt x="431800" y="335153"/>
                    <a:pt x="431800" y="215900"/>
                  </a:cubicBezTo>
                  <a:cubicBezTo>
                    <a:pt x="431800" y="96647"/>
                    <a:pt x="335153" y="0"/>
                    <a:pt x="215900" y="0"/>
                  </a:cubicBez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817041" y="5953125"/>
            <a:ext cx="3576584" cy="346412"/>
            <a:chOff x="-282212" y="-19049"/>
            <a:chExt cx="4768779" cy="46188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-282212" y="-19049"/>
              <a:ext cx="4486567" cy="461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легкого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090851" y="5937030"/>
            <a:ext cx="3591332" cy="686378"/>
            <a:chOff x="-301876" y="-40509"/>
            <a:chExt cx="4788443" cy="91517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-301876" y="-40509"/>
              <a:ext cx="44865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помірного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605817" y="5953125"/>
            <a:ext cx="3598612" cy="346412"/>
            <a:chOff x="0" y="-19049"/>
            <a:chExt cx="4798150" cy="4618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486567" cy="442834"/>
            </a:xfrm>
            <a:custGeom>
              <a:avLst/>
              <a:gdLst/>
              <a:ahLst/>
              <a:cxnLst/>
              <a:rect l="l" t="t" r="r" b="b"/>
              <a:pathLst>
                <a:path w="4486567" h="442834">
                  <a:moveTo>
                    <a:pt x="0" y="0"/>
                  </a:moveTo>
                  <a:lnTo>
                    <a:pt x="4486567" y="0"/>
                  </a:lnTo>
                  <a:lnTo>
                    <a:pt x="4486567" y="442834"/>
                  </a:lnTo>
                  <a:lnTo>
                    <a:pt x="0" y="4428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311583" y="-19049"/>
              <a:ext cx="4486567" cy="46188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тяжкого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894375" y="5953125"/>
            <a:ext cx="3980500" cy="670283"/>
            <a:chOff x="0" y="-19049"/>
            <a:chExt cx="5307334" cy="89371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486567" cy="874662"/>
            </a:xfrm>
            <a:custGeom>
              <a:avLst/>
              <a:gdLst/>
              <a:ahLst/>
              <a:cxnLst/>
              <a:rect l="l" t="t" r="r" b="b"/>
              <a:pathLst>
                <a:path w="4486567" h="874662">
                  <a:moveTo>
                    <a:pt x="0" y="0"/>
                  </a:moveTo>
                  <a:lnTo>
                    <a:pt x="4486567" y="0"/>
                  </a:lnTo>
                  <a:lnTo>
                    <a:pt x="4486567" y="874662"/>
                  </a:lnTo>
                  <a:lnTo>
                    <a:pt x="0" y="87466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820767" y="-19049"/>
              <a:ext cx="4486567" cy="893711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2567"/>
                </a:lnSpc>
              </a:pPr>
              <a:r>
                <a:rPr lang="uk-UA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Труднощі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найтяжчого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ступеня</a:t>
              </a:r>
              <a:r>
                <a:rPr lang="en-US" sz="1974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1974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прояву</a:t>
              </a:r>
              <a:endParaRPr lang="en-US" sz="1974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00884" y="2142857"/>
            <a:ext cx="4393625" cy="2273182"/>
            <a:chOff x="0" y="-327878"/>
            <a:chExt cx="5858167" cy="303090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858167" cy="2703031"/>
            </a:xfrm>
            <a:custGeom>
              <a:avLst/>
              <a:gdLst/>
              <a:ahLst/>
              <a:cxnLst/>
              <a:rect l="l" t="t" r="r" b="b"/>
              <a:pathLst>
                <a:path w="5858167" h="2703031">
                  <a:moveTo>
                    <a:pt x="0" y="0"/>
                  </a:moveTo>
                  <a:lnTo>
                    <a:pt x="5858167" y="0"/>
                  </a:lnTo>
                  <a:lnTo>
                    <a:pt x="5858167" y="2703031"/>
                  </a:lnTo>
                  <a:lnTo>
                    <a:pt x="0" y="270303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27878"/>
              <a:ext cx="4680115" cy="275065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3837"/>
                </a:lnSpc>
              </a:pP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З'єднаний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: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зараховують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в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один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дітей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з 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рівнем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підтримки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від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2 </a:t>
              </a:r>
              <a:r>
                <a:rPr lang="en-US" sz="2741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741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5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2976197" y="6803175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3" name="Group 33"/>
          <p:cNvGrpSpPr/>
          <p:nvPr/>
        </p:nvGrpSpPr>
        <p:grpSpPr>
          <a:xfrm>
            <a:off x="1103394" y="2739013"/>
            <a:ext cx="3878615" cy="2263670"/>
            <a:chOff x="0" y="-2440362"/>
            <a:chExt cx="5171486" cy="301822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171486" cy="577867"/>
            </a:xfrm>
            <a:custGeom>
              <a:avLst/>
              <a:gdLst/>
              <a:ahLst/>
              <a:cxnLst/>
              <a:rect l="l" t="t" r="r" b="b"/>
              <a:pathLst>
                <a:path w="5171486" h="577867">
                  <a:moveTo>
                    <a:pt x="0" y="0"/>
                  </a:moveTo>
                  <a:lnTo>
                    <a:pt x="5171486" y="0"/>
                  </a:lnTo>
                  <a:lnTo>
                    <a:pt x="5171486" y="577867"/>
                  </a:lnTo>
                  <a:lnTo>
                    <a:pt x="0" y="57786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55637" y="-2440362"/>
              <a:ext cx="2815700" cy="11474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 8</a:t>
              </a:r>
            </a:p>
            <a:p>
              <a:pPr algn="ctr">
                <a:lnSpc>
                  <a:spcPts val="3387"/>
                </a:lnSpc>
              </a:pP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36" name="Freeform 36"/>
          <p:cNvSpPr/>
          <p:nvPr/>
        </p:nvSpPr>
        <p:spPr>
          <a:xfrm>
            <a:off x="509620" y="1829481"/>
            <a:ext cx="3130994" cy="2829876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71" r="-71"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1487810" y="6955767"/>
            <a:ext cx="2965864" cy="2675003"/>
          </a:xfrm>
          <a:custGeom>
            <a:avLst/>
            <a:gdLst/>
            <a:ahLst/>
            <a:cxnLst/>
            <a:rect l="l" t="t" r="r" b="b"/>
            <a:pathLst>
              <a:path w="2965864" h="2675003">
                <a:moveTo>
                  <a:pt x="0" y="0"/>
                </a:moveTo>
                <a:lnTo>
                  <a:pt x="2965864" y="0"/>
                </a:lnTo>
                <a:lnTo>
                  <a:pt x="2965864" y="2675003"/>
                </a:lnTo>
                <a:lnTo>
                  <a:pt x="0" y="26750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71" r="-71"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11955068" y="7560930"/>
            <a:ext cx="2288064" cy="1598637"/>
            <a:chOff x="0" y="-1103113"/>
            <a:chExt cx="5171486" cy="361323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171486" cy="1149687"/>
            </a:xfrm>
            <a:custGeom>
              <a:avLst/>
              <a:gdLst/>
              <a:ahLst/>
              <a:cxnLst/>
              <a:rect l="l" t="t" r="r" b="b"/>
              <a:pathLst>
                <a:path w="5171486" h="1149687">
                  <a:moveTo>
                    <a:pt x="0" y="0"/>
                  </a:moveTo>
                  <a:lnTo>
                    <a:pt x="5171486" y="0"/>
                  </a:lnTo>
                  <a:lnTo>
                    <a:pt x="5171486" y="1149687"/>
                  </a:lnTo>
                  <a:lnTo>
                    <a:pt x="0" y="11496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235148" y="-1103113"/>
              <a:ext cx="3100093" cy="361323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8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у класі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834326" y="7462226"/>
            <a:ext cx="1617875" cy="1484949"/>
            <a:chOff x="-200159" y="-38100"/>
            <a:chExt cx="2157167" cy="1979932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957008" cy="1941832"/>
            </a:xfrm>
            <a:custGeom>
              <a:avLst/>
              <a:gdLst/>
              <a:ahLst/>
              <a:cxnLst/>
              <a:rect l="l" t="t" r="r" b="b"/>
              <a:pathLst>
                <a:path w="1957008" h="1941832">
                  <a:moveTo>
                    <a:pt x="0" y="0"/>
                  </a:moveTo>
                  <a:lnTo>
                    <a:pt x="1957008" y="0"/>
                  </a:lnTo>
                  <a:lnTo>
                    <a:pt x="1957008" y="1941832"/>
                  </a:lnTo>
                  <a:lnTo>
                    <a:pt x="0" y="19418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-200159" y="-38100"/>
              <a:ext cx="2157167" cy="197993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3387"/>
                </a:lnSpc>
              </a:pP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До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uk-UA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12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учнів</a:t>
              </a:r>
              <a:r>
                <a:rPr lang="en-US" sz="2420" b="1" dirty="0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 у </a:t>
              </a:r>
              <a:r>
                <a:rPr lang="en-US" sz="2420" b="1" dirty="0" err="1">
                  <a:solidFill>
                    <a:srgbClr val="000000"/>
                  </a:solidFill>
                  <a:latin typeface="Open Sans 1 Bold"/>
                  <a:ea typeface="Open Sans 1 Bold"/>
                  <a:cs typeface="Open Sans 1 Bold"/>
                  <a:sym typeface="Open Sans 1 Bold"/>
                </a:rPr>
                <a:t>класі</a:t>
              </a:r>
              <a:endParaRPr lang="en-US" sz="2420" b="1" dirty="0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endParaRPr>
            </a:p>
          </p:txBody>
        </p:sp>
      </p:grpSp>
      <p:sp>
        <p:nvSpPr>
          <p:cNvPr id="44" name="Freeform 44"/>
          <p:cNvSpPr/>
          <p:nvPr/>
        </p:nvSpPr>
        <p:spPr>
          <a:xfrm>
            <a:off x="14698492" y="6955767"/>
            <a:ext cx="3377793" cy="2966316"/>
          </a:xfrm>
          <a:custGeom>
            <a:avLst/>
            <a:gdLst/>
            <a:ahLst/>
            <a:cxnLst/>
            <a:rect l="l" t="t" r="r" b="b"/>
            <a:pathLst>
              <a:path w="3377793" h="2966316">
                <a:moveTo>
                  <a:pt x="0" y="0"/>
                </a:moveTo>
                <a:lnTo>
                  <a:pt x="3377793" y="0"/>
                </a:lnTo>
                <a:lnTo>
                  <a:pt x="3377793" y="2966316"/>
                </a:lnTo>
                <a:lnTo>
                  <a:pt x="0" y="29663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45" name="TextBox 45"/>
          <p:cNvSpPr txBox="1"/>
          <p:nvPr/>
        </p:nvSpPr>
        <p:spPr>
          <a:xfrm>
            <a:off x="9605817" y="3860144"/>
            <a:ext cx="7856308" cy="111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Використання</a:t>
            </a:r>
            <a:r>
              <a:rPr lang="en-US" sz="3200" b="1" dirty="0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200" b="1" dirty="0" err="1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української</a:t>
            </a:r>
            <a:r>
              <a:rPr lang="en-US" sz="3200" b="1" dirty="0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  </a:t>
            </a:r>
            <a:r>
              <a:rPr lang="en-US" sz="3200" b="1" dirty="0" err="1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жестової</a:t>
            </a:r>
            <a:r>
              <a:rPr lang="en-US" sz="3200" b="1" dirty="0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 </a:t>
            </a:r>
            <a:r>
              <a:rPr lang="en-US" sz="3200" b="1" dirty="0" err="1">
                <a:solidFill>
                  <a:srgbClr val="FF3131"/>
                </a:solidFill>
                <a:latin typeface="Alice" panose="020B0604020202020204" charset="-52"/>
                <a:ea typeface="Open Sans 2 Bold"/>
                <a:cs typeface="Open Sans 2 Bold"/>
                <a:sym typeface="Open Sans 2 Bold"/>
              </a:rPr>
              <a:t>мови</a:t>
            </a:r>
            <a:endParaRPr lang="en-US" sz="3200" b="1" dirty="0">
              <a:solidFill>
                <a:srgbClr val="FF3131"/>
              </a:solidFill>
              <a:latin typeface="Alice" panose="020B0604020202020204" charset="-52"/>
              <a:ea typeface="Open Sans 2 Bold"/>
              <a:cs typeface="Open Sans 2 Bold"/>
              <a:sym typeface="Open Sans 2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609601" y="5322416"/>
            <a:ext cx="2117484" cy="537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2 </a:t>
            </a:r>
            <a:r>
              <a:rPr lang="en-US" sz="3200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200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4982009" y="5283302"/>
            <a:ext cx="2117484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3 </a:t>
            </a:r>
            <a:r>
              <a:rPr lang="en-US" sz="3399" dirty="0" err="1">
                <a:solidFill>
                  <a:srgbClr val="004AAD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004AAD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9605817" y="5270398"/>
            <a:ext cx="2349251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4 </a:t>
            </a:r>
            <a:r>
              <a:rPr lang="en-US" sz="3399" dirty="0" err="1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FF3131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14243133" y="5270398"/>
            <a:ext cx="2328844" cy="580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5 </a:t>
            </a:r>
            <a:r>
              <a:rPr lang="en-US" sz="3399" dirty="0" err="1">
                <a:solidFill>
                  <a:srgbClr val="FF3131"/>
                </a:solidFill>
                <a:latin typeface="Open Sans 2"/>
                <a:ea typeface="Open Sans 2"/>
                <a:cs typeface="Open Sans 2"/>
                <a:sym typeface="Open Sans 2"/>
              </a:rPr>
              <a:t>рівень</a:t>
            </a:r>
            <a:endParaRPr lang="en-US" sz="3399" dirty="0">
              <a:solidFill>
                <a:srgbClr val="FF3131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pic>
        <p:nvPicPr>
          <p:cNvPr id="2050" name="Picture 2" descr="Результаты поиска изображений по запросу &quot;слуховий апаратна дитині картинка для дітей&quot;">
            <a:extLst>
              <a:ext uri="{FF2B5EF4-FFF2-40B4-BE49-F238E27FC236}">
                <a16:creationId xmlns:a16="http://schemas.microsoft.com/office/drawing/2014/main" id="{846B17B5-9DF1-029B-5BE8-13375C1B9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-2469" r="9822" b="10175"/>
          <a:stretch/>
        </p:blipFill>
        <p:spPr bwMode="auto">
          <a:xfrm>
            <a:off x="284246" y="7047212"/>
            <a:ext cx="2301643" cy="28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1643</Words>
  <Application>Microsoft Office PowerPoint</Application>
  <PresentationFormat>Довільний</PresentationFormat>
  <Paragraphs>238</Paragraphs>
  <Slides>16</Slides>
  <Notes>16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7" baseType="lpstr">
      <vt:lpstr>Alice Bold</vt:lpstr>
      <vt:lpstr>Open Sans 1 Bold</vt:lpstr>
      <vt:lpstr>Lora</vt:lpstr>
      <vt:lpstr>Arial</vt:lpstr>
      <vt:lpstr>Open Sans 2</vt:lpstr>
      <vt:lpstr>Alice</vt:lpstr>
      <vt:lpstr>Calibri</vt:lpstr>
      <vt:lpstr>Times New Roman</vt:lpstr>
      <vt:lpstr>Lora Bold</vt:lpstr>
      <vt:lpstr>Open Sans 1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Спецкласи наказ_3d658fc6-8b7f-43b2-b4a7-5bf99d6e9d15.pptx_20250404_120610_0000_1ecfd472-bb2c-4e1b-ba71-0a70b34e3366.pptx</dc:title>
  <dc:creator>user</dc:creator>
  <cp:lastModifiedBy>user</cp:lastModifiedBy>
  <cp:revision>19</cp:revision>
  <cp:lastPrinted>2025-04-16T10:08:12Z</cp:lastPrinted>
  <dcterms:created xsi:type="dcterms:W3CDTF">2006-08-16T00:00:00Z</dcterms:created>
  <dcterms:modified xsi:type="dcterms:W3CDTF">2025-04-18T08:25:50Z</dcterms:modified>
  <dc:identifier>DAGkWRtuFGw</dc:identifier>
</cp:coreProperties>
</file>