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8" r:id="rId2"/>
    <p:sldId id="269" r:id="rId3"/>
    <p:sldId id="271" r:id="rId4"/>
    <p:sldId id="282" r:id="rId5"/>
    <p:sldId id="257" r:id="rId6"/>
    <p:sldId id="270" r:id="rId7"/>
    <p:sldId id="273" r:id="rId8"/>
    <p:sldId id="274" r:id="rId9"/>
    <p:sldId id="275" r:id="rId10"/>
    <p:sldId id="280" r:id="rId11"/>
    <p:sldId id="279" r:id="rId12"/>
    <p:sldId id="278" r:id="rId13"/>
    <p:sldId id="281" r:id="rId14"/>
    <p:sldId id="276" r:id="rId15"/>
    <p:sldId id="261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2669" autoAdjust="0"/>
  </p:normalViewPr>
  <p:slideViewPr>
    <p:cSldViewPr snapToGrid="0">
      <p:cViewPr varScale="1">
        <p:scale>
          <a:sx n="104" d="100"/>
          <a:sy n="104" d="100"/>
        </p:scale>
        <p:origin x="87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3245-AD61-4AF6-A03A-7E6511C43AA2}" type="datetimeFigureOut">
              <a:rPr lang="uk-UA" smtClean="0"/>
              <a:t>11.04.2023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74A1-59ED-459B-8DB1-1ECEF3D63E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605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3245-AD61-4AF6-A03A-7E6511C43AA2}" type="datetimeFigureOut">
              <a:rPr lang="uk-UA" smtClean="0"/>
              <a:t>11.04.2023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74A1-59ED-459B-8DB1-1ECEF3D63E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741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3245-AD61-4AF6-A03A-7E6511C43AA2}" type="datetimeFigureOut">
              <a:rPr lang="uk-UA" smtClean="0"/>
              <a:t>11.04.2023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74A1-59ED-459B-8DB1-1ECEF3D63E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364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3245-AD61-4AF6-A03A-7E6511C43AA2}" type="datetimeFigureOut">
              <a:rPr lang="uk-UA" smtClean="0"/>
              <a:t>11.04.2023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74A1-59ED-459B-8DB1-1ECEF3D63E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400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3245-AD61-4AF6-A03A-7E6511C43AA2}" type="datetimeFigureOut">
              <a:rPr lang="uk-UA" smtClean="0"/>
              <a:t>11.04.2023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74A1-59ED-459B-8DB1-1ECEF3D63E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156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3245-AD61-4AF6-A03A-7E6511C43AA2}" type="datetimeFigureOut">
              <a:rPr lang="uk-UA" smtClean="0"/>
              <a:t>11.04.2023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74A1-59ED-459B-8DB1-1ECEF3D63E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325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3245-AD61-4AF6-A03A-7E6511C43AA2}" type="datetimeFigureOut">
              <a:rPr lang="uk-UA" smtClean="0"/>
              <a:t>11.04.2023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74A1-59ED-459B-8DB1-1ECEF3D63E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632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3245-AD61-4AF6-A03A-7E6511C43AA2}" type="datetimeFigureOut">
              <a:rPr lang="uk-UA" smtClean="0"/>
              <a:t>11.04.2023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74A1-59ED-459B-8DB1-1ECEF3D63E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951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3245-AD61-4AF6-A03A-7E6511C43AA2}" type="datetimeFigureOut">
              <a:rPr lang="uk-UA" smtClean="0"/>
              <a:t>11.04.2023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74A1-59ED-459B-8DB1-1ECEF3D63E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43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3245-AD61-4AF6-A03A-7E6511C43AA2}" type="datetimeFigureOut">
              <a:rPr lang="uk-UA" smtClean="0"/>
              <a:t>11.04.2023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74A1-59ED-459B-8DB1-1ECEF3D63E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906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3245-AD61-4AF6-A03A-7E6511C43AA2}" type="datetimeFigureOut">
              <a:rPr lang="uk-UA" smtClean="0"/>
              <a:t>11.04.2023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74A1-59ED-459B-8DB1-1ECEF3D63E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69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83245-AD61-4AF6-A03A-7E6511C43AA2}" type="datetimeFigureOut">
              <a:rPr lang="uk-UA" smtClean="0"/>
              <a:t>11.04.2023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774A1-59ED-459B-8DB1-1ECEF3D63E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954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mdu.edu.ua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stup.edbo.gov.u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du.edu.u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y.testportal.gov.ua/registration/nm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y.testportal.gov.ua/cabinet/login" TargetMode="External"/><Relationship Id="rId4" Type="http://schemas.openxmlformats.org/officeDocument/2006/relationships/hyperlink" Target="https://drive.google.com/file/d/1Hlukt5PguJ9d9XKFYA-XcgxwMPSj1VpP/view?usp=share_lin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10940" y="429762"/>
            <a:ext cx="69570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Миколаївський</a:t>
            </a:r>
            <a:r>
              <a:rPr lang="ru-RU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О. </a:t>
            </a:r>
            <a:r>
              <a:rPr lang="uk-UA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Сухомлинського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24" y="423412"/>
            <a:ext cx="2999492" cy="30055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254" y="3898900"/>
            <a:ext cx="3670913" cy="27543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05009" y="4201181"/>
            <a:ext cx="56924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Наші контакти:</a:t>
            </a:r>
          </a:p>
          <a:p>
            <a:pPr algn="ctr"/>
            <a:endParaRPr lang="uk-UA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‑ </a:t>
            </a:r>
            <a:r>
              <a:rPr lang="es-E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http://mdu.edu.ua</a:t>
            </a:r>
            <a:endParaRPr lang="uk-UA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Приймальна комісія (0512) 76-89-99</a:t>
            </a:r>
          </a:p>
          <a:p>
            <a:pPr algn="ctr"/>
            <a:r>
              <a:rPr lang="uk-UA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050 157 51 31</a:t>
            </a:r>
          </a:p>
        </p:txBody>
      </p:sp>
    </p:spTree>
    <p:extLst>
      <p:ext uri="{BB962C8B-B14F-4D97-AF65-F5344CB8AC3E}">
        <p14:creationId xmlns:p14="http://schemas.microsoft.com/office/powerpoint/2010/main" val="4221953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28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441" y="1373187"/>
            <a:ext cx="6851109" cy="5116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7297" y="533400"/>
            <a:ext cx="8557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Вступ до </a:t>
            </a:r>
            <a:r>
              <a:rPr lang="uk-UA" sz="3600" b="1" dirty="0"/>
              <a:t>магістратури</a:t>
            </a:r>
            <a:r>
              <a:rPr lang="uk-UA" sz="3600" dirty="0"/>
              <a:t> на основі бакалавра</a:t>
            </a:r>
          </a:p>
        </p:txBody>
      </p:sp>
    </p:spTree>
    <p:extLst>
      <p:ext uri="{BB962C8B-B14F-4D97-AF65-F5344CB8AC3E}">
        <p14:creationId xmlns:p14="http://schemas.microsoft.com/office/powerpoint/2010/main" val="32803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828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3076" b="7056"/>
          <a:stretch/>
        </p:blipFill>
        <p:spPr>
          <a:xfrm>
            <a:off x="330201" y="1019175"/>
            <a:ext cx="11595100" cy="506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37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828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2400" y="508000"/>
            <a:ext cx="96647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ОСОБИСТІ ЕЛЕКТРОННІ КАБІНЕТИ</a:t>
            </a:r>
          </a:p>
          <a:p>
            <a:pPr algn="just"/>
            <a:r>
              <a:rPr lang="uk-UA" sz="2400" dirty="0"/>
              <a:t>Реєстрація особистих електронних кабінетів </a:t>
            </a:r>
            <a:r>
              <a:rPr lang="uk-UA" sz="2400" b="1" dirty="0"/>
              <a:t>розпочинається 1 липня </a:t>
            </a:r>
            <a:r>
              <a:rPr lang="uk-UA" sz="2400" dirty="0"/>
              <a:t>на </a:t>
            </a:r>
            <a:r>
              <a:rPr lang="uk-UA" sz="2400" dirty="0" err="1"/>
              <a:t>вебсайті</a:t>
            </a:r>
            <a:r>
              <a:rPr lang="uk-UA" sz="2400" dirty="0"/>
              <a:t> за </a:t>
            </a:r>
            <a:r>
              <a:rPr lang="uk-UA" sz="2400" dirty="0" err="1"/>
              <a:t>адресою</a:t>
            </a:r>
            <a:r>
              <a:rPr lang="uk-UA" sz="2400" dirty="0"/>
              <a:t> </a:t>
            </a:r>
            <a:r>
              <a:rPr lang="es-ES" sz="2400" dirty="0">
                <a:hlinkClick r:id="rId3"/>
              </a:rPr>
              <a:t>https://vstup.edbo.gov.ua/</a:t>
            </a:r>
            <a:r>
              <a:rPr lang="es-ES" sz="2400" dirty="0"/>
              <a:t>,</a:t>
            </a:r>
            <a:r>
              <a:rPr lang="uk-UA" sz="2400" dirty="0"/>
              <a:t> працюють до 30 листопада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Для осіб, які не мають сертифікатів ЗНО/НМТ при реєстрації вказуються тип та номер (серію та номер) документа, що посвідчує особу, або реєстраційний номер облікової картки платника податків (РНОКПП)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Подання через е/кабінети двох типів заяв: на участь у вступних випробуваннях та конкурсному відборі</a:t>
            </a:r>
          </a:p>
        </p:txBody>
      </p:sp>
    </p:spTree>
    <p:extLst>
      <p:ext uri="{BB962C8B-B14F-4D97-AF65-F5344CB8AC3E}">
        <p14:creationId xmlns:p14="http://schemas.microsoft.com/office/powerpoint/2010/main" val="510279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828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84300" y="1154837"/>
            <a:ext cx="96647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99"/>
                </a:solidFill>
              </a:rPr>
              <a:t>ПОРОГИ</a:t>
            </a:r>
          </a:p>
          <a:p>
            <a:endParaRPr lang="ru-RU" sz="2800" b="1" dirty="0">
              <a:solidFill>
                <a:srgbClr val="000099"/>
              </a:solidFill>
            </a:endParaRPr>
          </a:p>
          <a:p>
            <a:r>
              <a:rPr lang="ru-RU" sz="2800" dirty="0">
                <a:solidFill>
                  <a:srgbClr val="000099"/>
                </a:solidFill>
              </a:rPr>
              <a:t>1) 100 </a:t>
            </a:r>
            <a:r>
              <a:rPr lang="ru-RU" sz="2800" dirty="0" err="1">
                <a:solidFill>
                  <a:srgbClr val="000099"/>
                </a:solidFill>
              </a:rPr>
              <a:t>балів</a:t>
            </a:r>
            <a:r>
              <a:rPr lang="ru-RU" sz="2800" dirty="0">
                <a:solidFill>
                  <a:srgbClr val="000099"/>
                </a:solidFill>
              </a:rPr>
              <a:t> з предмету НМТ, </a:t>
            </a:r>
            <a:r>
              <a:rPr lang="ru-RU" sz="2800" dirty="0" err="1">
                <a:solidFill>
                  <a:srgbClr val="000099"/>
                </a:solidFill>
              </a:rPr>
              <a:t>складової</a:t>
            </a:r>
            <a:r>
              <a:rPr lang="ru-RU" sz="2800" dirty="0">
                <a:solidFill>
                  <a:srgbClr val="000099"/>
                </a:solidFill>
              </a:rPr>
              <a:t> ЄВІ, ЄФВВ – не </a:t>
            </a:r>
            <a:r>
              <a:rPr lang="ru-RU" sz="2800" dirty="0" err="1">
                <a:solidFill>
                  <a:srgbClr val="000099"/>
                </a:solidFill>
              </a:rPr>
              <a:t>менше</a:t>
            </a:r>
            <a:endParaRPr lang="ru-RU" sz="2800" dirty="0">
              <a:solidFill>
                <a:srgbClr val="000099"/>
              </a:solidFill>
            </a:endParaRPr>
          </a:p>
          <a:p>
            <a:r>
              <a:rPr lang="ru-RU" sz="2800" dirty="0">
                <a:solidFill>
                  <a:srgbClr val="000099"/>
                </a:solidFill>
              </a:rPr>
              <a:t>10% </a:t>
            </a:r>
            <a:r>
              <a:rPr lang="ru-RU" sz="2800" dirty="0" err="1">
                <a:solidFill>
                  <a:srgbClr val="000099"/>
                </a:solidFill>
              </a:rPr>
              <a:t>тестових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балів</a:t>
            </a:r>
            <a:endParaRPr lang="ru-RU" sz="2800" dirty="0">
              <a:solidFill>
                <a:srgbClr val="000099"/>
              </a:solidFill>
            </a:endParaRPr>
          </a:p>
          <a:p>
            <a:endParaRPr lang="ru-RU" sz="2800" dirty="0">
              <a:solidFill>
                <a:srgbClr val="000099"/>
              </a:solidFill>
            </a:endParaRPr>
          </a:p>
          <a:p>
            <a:r>
              <a:rPr lang="ru-RU" sz="2800" dirty="0">
                <a:solidFill>
                  <a:srgbClr val="000099"/>
                </a:solidFill>
              </a:rPr>
              <a:t>2) </a:t>
            </a:r>
            <a:r>
              <a:rPr lang="ru-RU" sz="2800" dirty="0" err="1">
                <a:solidFill>
                  <a:srgbClr val="000099"/>
                </a:solidFill>
              </a:rPr>
              <a:t>Вступ</a:t>
            </a:r>
            <a:r>
              <a:rPr lang="ru-RU" sz="2800" dirty="0">
                <a:solidFill>
                  <a:srgbClr val="000099"/>
                </a:solidFill>
              </a:rPr>
              <a:t> та </a:t>
            </a:r>
            <a:r>
              <a:rPr lang="ru-RU" sz="2800" dirty="0" err="1">
                <a:solidFill>
                  <a:srgbClr val="000099"/>
                </a:solidFill>
              </a:rPr>
              <a:t>переведення</a:t>
            </a:r>
            <a:r>
              <a:rPr lang="ru-RU" sz="2800" dirty="0">
                <a:solidFill>
                  <a:srgbClr val="000099"/>
                </a:solidFill>
              </a:rPr>
              <a:t> на бюджет: КБ не </a:t>
            </a:r>
            <a:r>
              <a:rPr lang="ru-RU" sz="2800" dirty="0" err="1">
                <a:solidFill>
                  <a:srgbClr val="000099"/>
                </a:solidFill>
              </a:rPr>
              <a:t>менше</a:t>
            </a:r>
            <a:r>
              <a:rPr lang="ru-RU" sz="2800" dirty="0">
                <a:solidFill>
                  <a:srgbClr val="000099"/>
                </a:solidFill>
              </a:rPr>
              <a:t> 130 </a:t>
            </a:r>
            <a:r>
              <a:rPr lang="ru-RU" sz="2800" dirty="0" err="1">
                <a:solidFill>
                  <a:srgbClr val="000099"/>
                </a:solidFill>
              </a:rPr>
              <a:t>балів</a:t>
            </a:r>
            <a:r>
              <a:rPr lang="ru-RU" sz="2800" dirty="0">
                <a:solidFill>
                  <a:srgbClr val="000099"/>
                </a:solidFill>
              </a:rPr>
              <a:t>,</a:t>
            </a:r>
          </a:p>
          <a:p>
            <a:r>
              <a:rPr lang="ru-RU" sz="2800" dirty="0" err="1">
                <a:solidFill>
                  <a:srgbClr val="000099"/>
                </a:solidFill>
              </a:rPr>
              <a:t>виняток</a:t>
            </a:r>
            <a:r>
              <a:rPr lang="ru-RU" sz="2800" dirty="0">
                <a:solidFill>
                  <a:srgbClr val="000099"/>
                </a:solidFill>
              </a:rPr>
              <a:t> – </a:t>
            </a:r>
            <a:r>
              <a:rPr lang="ru-RU" sz="2800" dirty="0" err="1">
                <a:solidFill>
                  <a:srgbClr val="000099"/>
                </a:solidFill>
              </a:rPr>
              <a:t>діти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загиблих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захисників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err="1">
                <a:solidFill>
                  <a:srgbClr val="000099"/>
                </a:solidFill>
              </a:rPr>
              <a:t>України</a:t>
            </a:r>
            <a:endParaRPr lang="uk-UA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45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5590"/>
            <a:ext cx="12192000" cy="73235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52500" y="0"/>
            <a:ext cx="77724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solidFill>
                  <a:srgbClr val="000099"/>
                </a:solidFill>
              </a:rPr>
              <a:t>Перелік </a:t>
            </a:r>
            <a:r>
              <a:rPr lang="uk-UA" sz="2800" b="1" dirty="0">
                <a:solidFill>
                  <a:srgbClr val="000099"/>
                </a:solidFill>
              </a:rPr>
              <a:t>документів</a:t>
            </a:r>
            <a:r>
              <a:rPr lang="uk-UA" sz="2800" dirty="0">
                <a:solidFill>
                  <a:srgbClr val="000099"/>
                </a:solidFill>
              </a:rPr>
              <a:t> що подаються в університет:</a:t>
            </a:r>
          </a:p>
          <a:p>
            <a:pPr algn="just"/>
            <a:endParaRPr lang="uk-UA" sz="2400" dirty="0">
              <a:solidFill>
                <a:srgbClr val="000099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k-UA" sz="2400" dirty="0">
                <a:solidFill>
                  <a:srgbClr val="000099"/>
                </a:solidFill>
              </a:rPr>
              <a:t>Заява (електронна або паперова)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solidFill>
                  <a:srgbClr val="000099"/>
                </a:solidFill>
              </a:rPr>
              <a:t>Документ, </a:t>
            </a:r>
            <a:r>
              <a:rPr lang="ru-RU" sz="2400" dirty="0" err="1">
                <a:solidFill>
                  <a:srgbClr val="000099"/>
                </a:solidFill>
              </a:rPr>
              <a:t>що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err="1">
                <a:solidFill>
                  <a:srgbClr val="000099"/>
                </a:solidFill>
              </a:rPr>
              <a:t>посвідчує</a:t>
            </a:r>
            <a:r>
              <a:rPr lang="ru-RU" sz="2400" dirty="0">
                <a:solidFill>
                  <a:srgbClr val="000099"/>
                </a:solidFill>
              </a:rPr>
              <a:t> особу та </a:t>
            </a:r>
            <a:r>
              <a:rPr lang="ru-RU" sz="2400" dirty="0" err="1">
                <a:solidFill>
                  <a:srgbClr val="000099"/>
                </a:solidFill>
              </a:rPr>
              <a:t>громадянство</a:t>
            </a:r>
            <a:endParaRPr lang="uk-UA" sz="2400" dirty="0">
              <a:solidFill>
                <a:srgbClr val="000099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k-UA" sz="2400" dirty="0">
                <a:solidFill>
                  <a:srgbClr val="000099"/>
                </a:solidFill>
              </a:rPr>
              <a:t>Військовий квиток або посвідчення про приписку – для військовозобов'язаних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400" dirty="0">
                <a:solidFill>
                  <a:srgbClr val="000099"/>
                </a:solidFill>
              </a:rPr>
              <a:t>Документ державного зразка про раніше здобутий освітній ступінь і додаток до нього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400" dirty="0">
                <a:solidFill>
                  <a:srgbClr val="000099"/>
                </a:solidFill>
              </a:rPr>
              <a:t>Чотири кольорові фотокартки розміром 3 х 4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400" dirty="0">
                <a:solidFill>
                  <a:srgbClr val="000099"/>
                </a:solidFill>
              </a:rPr>
              <a:t>Результати НМТ або сертифікати зовнішнього незалежного оцінювання від 2020, 2021, 2022 років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245" y="4261265"/>
            <a:ext cx="3601973" cy="237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92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9060" y="1863090"/>
            <a:ext cx="5783580" cy="270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4763"/>
            <a:ext cx="12192000" cy="76181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98600" y="330200"/>
            <a:ext cx="48895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роботи приймальної комісії</a:t>
            </a:r>
          </a:p>
          <a:p>
            <a:pPr algn="just"/>
            <a:endParaRPr lang="uk-UA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понеділок: 8.30 - 17.00	</a:t>
            </a:r>
          </a:p>
          <a:p>
            <a:pPr algn="just"/>
            <a:r>
              <a:rPr lang="uk-UA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вівторок:    8.30 - 17.00</a:t>
            </a:r>
          </a:p>
          <a:p>
            <a:pPr algn="just"/>
            <a:r>
              <a:rPr lang="uk-UA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середа:       8.30 - 17.00	</a:t>
            </a:r>
          </a:p>
          <a:p>
            <a:pPr algn="just"/>
            <a:r>
              <a:rPr lang="uk-UA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четвер:       8.30 - 17.00</a:t>
            </a:r>
          </a:p>
          <a:p>
            <a:pPr algn="just"/>
            <a:r>
              <a:rPr lang="uk-UA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п'ятниця:    8.30 -17.00	</a:t>
            </a:r>
          </a:p>
          <a:p>
            <a:pPr algn="just"/>
            <a:r>
              <a:rPr lang="uk-UA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субота :     09.00 -15:00</a:t>
            </a:r>
          </a:p>
          <a:p>
            <a:pPr algn="just"/>
            <a:r>
              <a:rPr lang="uk-UA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неділя: вихідний </a:t>
            </a:r>
          </a:p>
          <a:p>
            <a:pPr algn="just"/>
            <a:r>
              <a:rPr lang="uk-UA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обідня перерва: 12.00 - 12.45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22600" y="3409432"/>
            <a:ext cx="7226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Наші контакти: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‑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http://mdu.edu.ua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Приймальна комісія                                               (0512) 76-89-99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Відповідальний секретар приймальної комісії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Цвях  Ольга Олександрівна                                   050 157 51 31</a:t>
            </a:r>
          </a:p>
        </p:txBody>
      </p:sp>
    </p:spTree>
    <p:extLst>
      <p:ext uri="{BB962C8B-B14F-4D97-AF65-F5344CB8AC3E}">
        <p14:creationId xmlns:p14="http://schemas.microsoft.com/office/powerpoint/2010/main" val="2158239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7517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405550"/>
              </p:ext>
            </p:extLst>
          </p:nvPr>
        </p:nvGraphicFramePr>
        <p:xfrm>
          <a:off x="313765" y="527037"/>
          <a:ext cx="11752019" cy="6091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3223">
                  <a:extLst>
                    <a:ext uri="{9D8B030D-6E8A-4147-A177-3AD203B41FA5}">
                      <a16:colId xmlns:a16="http://schemas.microsoft.com/office/drawing/2014/main" val="2914568428"/>
                    </a:ext>
                  </a:extLst>
                </a:gridCol>
                <a:gridCol w="3083859">
                  <a:extLst>
                    <a:ext uri="{9D8B030D-6E8A-4147-A177-3AD203B41FA5}">
                      <a16:colId xmlns:a16="http://schemas.microsoft.com/office/drawing/2014/main" val="3767576281"/>
                    </a:ext>
                  </a:extLst>
                </a:gridCol>
                <a:gridCol w="4527177">
                  <a:extLst>
                    <a:ext uri="{9D8B030D-6E8A-4147-A177-3AD203B41FA5}">
                      <a16:colId xmlns:a16="http://schemas.microsoft.com/office/drawing/2014/main" val="3797200491"/>
                    </a:ext>
                  </a:extLst>
                </a:gridCol>
                <a:gridCol w="744070">
                  <a:extLst>
                    <a:ext uri="{9D8B030D-6E8A-4147-A177-3AD203B41FA5}">
                      <a16:colId xmlns:a16="http://schemas.microsoft.com/office/drawing/2014/main" val="2501261871"/>
                    </a:ext>
                  </a:extLst>
                </a:gridCol>
                <a:gridCol w="913690">
                  <a:extLst>
                    <a:ext uri="{9D8B030D-6E8A-4147-A177-3AD203B41FA5}">
                      <a16:colId xmlns:a16="http://schemas.microsoft.com/office/drawing/2014/main" val="1804314471"/>
                    </a:ext>
                  </a:extLst>
                </a:gridCol>
              </a:tblGrid>
              <a:tr h="12394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та назва спеціальності</a:t>
                      </a:r>
                      <a:endParaRPr lang="ru-RU" sz="12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спеціалізації</a:t>
                      </a:r>
                      <a:r>
                        <a:rPr lang="uk-UA" sz="1200" b="1" baseline="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baseline="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(предметної спеціальності)</a:t>
                      </a:r>
                      <a:endParaRPr lang="ru-RU" sz="12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Освітня програма</a:t>
                      </a:r>
                      <a:endParaRPr lang="ru-RU" sz="12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Вартість навчання на навчальний рік,</a:t>
                      </a:r>
                      <a:r>
                        <a:rPr lang="uk-UA" sz="1400" b="1" baseline="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грн.</a:t>
                      </a:r>
                      <a:endParaRPr lang="ru-RU" sz="1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37530"/>
                  </a:ext>
                </a:extLst>
              </a:tr>
              <a:tr h="228283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Денна форма</a:t>
                      </a:r>
                      <a:endParaRPr lang="ru-RU" sz="12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Заочна форма</a:t>
                      </a:r>
                      <a:endParaRPr lang="ru-RU" sz="12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3536517"/>
                  </a:ext>
                </a:extLst>
              </a:tr>
              <a:tr h="179390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012 Дошкільна освіта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Дошкільна освіта. Початкова освіта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17340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706108"/>
                  </a:ext>
                </a:extLst>
              </a:tr>
              <a:tr h="17939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Дошкільна освіта. Логопедія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366854"/>
                  </a:ext>
                </a:extLst>
              </a:tr>
              <a:tr h="179390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013 Початкова освіта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Початкова освіта. Дошкільна освіта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16130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214789"/>
                  </a:ext>
                </a:extLst>
              </a:tr>
              <a:tr h="17939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Початкова освіта. Інклюзивна освіта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482367"/>
                  </a:ext>
                </a:extLst>
              </a:tr>
              <a:tr h="3130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 Середня освіта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014.13 Середня освіта (Музичне мистецтво)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uk-UA" sz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освіта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(Музичне мистецтво)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15655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076555"/>
                  </a:ext>
                </a:extLst>
              </a:tr>
              <a:tr h="499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 Середня освіта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014.03 Середня освіта (Історія)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uk-UA" sz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освіта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(Історія)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582720"/>
                  </a:ext>
                </a:extLst>
              </a:tr>
              <a:tr h="65236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 Середня освіта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014.01 Середня освіта (Українська мова і література)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 освіта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(Українська мова і література. Мова і література (англійська))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6526358"/>
                  </a:ext>
                </a:extLst>
              </a:tr>
              <a:tr h="130471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 освіта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(Українська мова і література). Психологія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26969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 освіта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(Українська мова і література). Редагування освітніх видань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549757"/>
                  </a:ext>
                </a:extLst>
              </a:tr>
              <a:tr h="652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 Середня освіта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014.02 Середня освіта (Мова та зарубіжна література (англійська)) 014.021 англійська мова і література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Англійська та друга іноземна мова (німецька)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16015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524289"/>
                  </a:ext>
                </a:extLst>
              </a:tr>
              <a:tr h="1304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 Середня освіта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014.04 Середня освіта (Математика)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 освіта: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математика, фізика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418597"/>
                  </a:ext>
                </a:extLst>
              </a:tr>
              <a:tr h="652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 Середня освіта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014.08 Середня освіта (Фізика та астрономія)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 освіта: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фізика, астрономія, математика</a:t>
                      </a:r>
                      <a:r>
                        <a:rPr lang="uk-UA" sz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414146"/>
                  </a:ext>
                </a:extLst>
              </a:tr>
              <a:tr h="130471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 Середня освіта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014.11 Середня освіта (Фізична культура)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 освіта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(Фізична культура)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6076239"/>
                  </a:ext>
                </a:extLst>
              </a:tr>
              <a:tr h="97854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 освіта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(Фізична культура) та захист України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99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016 Спеціальна освіта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016.01 Логопедія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Логопедія. Спеціальна психологія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16335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7171799"/>
                  </a:ext>
                </a:extLst>
              </a:tr>
              <a:tr h="1793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032 Історія та археологія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та археологія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495166"/>
                  </a:ext>
                </a:extLst>
              </a:tr>
              <a:tr h="4730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035 Філологія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035.041 германські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мови та літератури (переклад включно), перша - англійська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Переклад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15980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8613678"/>
                  </a:ext>
                </a:extLst>
              </a:tr>
              <a:tr h="3587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072 Фінанси, банківська справа,</a:t>
                      </a:r>
                      <a:r>
                        <a:rPr lang="uk-UA" sz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страхування та фондовий</a:t>
                      </a:r>
                      <a:r>
                        <a:rPr lang="uk-UA" sz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ринок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Фінанси, банківська справа та страхування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606412"/>
                  </a:ext>
                </a:extLst>
              </a:tr>
              <a:tr h="3587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073 Менеджмент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Бізнес-психологія управління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21070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44" marR="353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40399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856" y="83354"/>
            <a:ext cx="11260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2023 році університет запрошує на навчання на перший (бакалаврський) рівень вищої освіти за спеціальностями: </a:t>
            </a:r>
          </a:p>
        </p:txBody>
      </p:sp>
    </p:spTree>
    <p:extLst>
      <p:ext uri="{BB962C8B-B14F-4D97-AF65-F5344CB8AC3E}">
        <p14:creationId xmlns:p14="http://schemas.microsoft.com/office/powerpoint/2010/main" val="245922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0"/>
            <a:ext cx="12193057" cy="72393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6926" y="50966"/>
            <a:ext cx="11704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2023 </a:t>
            </a:r>
            <a:r>
              <a:rPr lang="ru-RU" sz="1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запрошує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магістерський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спеціальностями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endParaRPr lang="ru-RU" sz="1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737592"/>
              </p:ext>
            </p:extLst>
          </p:nvPr>
        </p:nvGraphicFramePr>
        <p:xfrm>
          <a:off x="122975" y="686707"/>
          <a:ext cx="11946047" cy="5760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839">
                  <a:extLst>
                    <a:ext uri="{9D8B030D-6E8A-4147-A177-3AD203B41FA5}">
                      <a16:colId xmlns:a16="http://schemas.microsoft.com/office/drawing/2014/main" val="3317759582"/>
                    </a:ext>
                  </a:extLst>
                </a:gridCol>
                <a:gridCol w="2463322">
                  <a:extLst>
                    <a:ext uri="{9D8B030D-6E8A-4147-A177-3AD203B41FA5}">
                      <a16:colId xmlns:a16="http://schemas.microsoft.com/office/drawing/2014/main" val="558771912"/>
                    </a:ext>
                  </a:extLst>
                </a:gridCol>
                <a:gridCol w="3586181">
                  <a:extLst>
                    <a:ext uri="{9D8B030D-6E8A-4147-A177-3AD203B41FA5}">
                      <a16:colId xmlns:a16="http://schemas.microsoft.com/office/drawing/2014/main" val="3088426377"/>
                    </a:ext>
                  </a:extLst>
                </a:gridCol>
                <a:gridCol w="3424161">
                  <a:extLst>
                    <a:ext uri="{9D8B030D-6E8A-4147-A177-3AD203B41FA5}">
                      <a16:colId xmlns:a16="http://schemas.microsoft.com/office/drawing/2014/main" val="348971297"/>
                    </a:ext>
                  </a:extLst>
                </a:gridCol>
                <a:gridCol w="910014">
                  <a:extLst>
                    <a:ext uri="{9D8B030D-6E8A-4147-A177-3AD203B41FA5}">
                      <a16:colId xmlns:a16="http://schemas.microsoft.com/office/drawing/2014/main" val="2100403050"/>
                    </a:ext>
                  </a:extLst>
                </a:gridCol>
                <a:gridCol w="820530">
                  <a:extLst>
                    <a:ext uri="{9D8B030D-6E8A-4147-A177-3AD203B41FA5}">
                      <a16:colId xmlns:a16="http://schemas.microsoft.com/office/drawing/2014/main" val="2888215140"/>
                    </a:ext>
                  </a:extLst>
                </a:gridCol>
              </a:tblGrid>
              <a:tr h="36366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2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  <a:r>
                        <a:rPr lang="ru-RU" sz="12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спеціальності</a:t>
                      </a:r>
                      <a:endParaRPr lang="ru-RU" sz="12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  <a:r>
                        <a:rPr lang="ru-RU" sz="12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спеціалізації</a:t>
                      </a:r>
                      <a:r>
                        <a:rPr lang="ru-RU" sz="1200" baseline="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aseline="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предметної</a:t>
                      </a:r>
                      <a:r>
                        <a:rPr lang="ru-RU" sz="1200" baseline="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спеціальності</a:t>
                      </a:r>
                      <a:r>
                        <a:rPr lang="ru-RU" sz="1200" baseline="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Освітня</a:t>
                      </a:r>
                      <a:r>
                        <a:rPr lang="ru-RU" sz="12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програма</a:t>
                      </a:r>
                      <a:endParaRPr lang="ru-RU" sz="12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Вартість навчання на навчальний рік, грн.</a:t>
                      </a:r>
                      <a:endParaRPr lang="ru-RU" sz="12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388019"/>
                  </a:ext>
                </a:extLst>
              </a:tr>
              <a:tr h="36366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Денна форма</a:t>
                      </a:r>
                      <a:endParaRPr lang="ru-RU" sz="12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Заочна форма </a:t>
                      </a:r>
                      <a:endParaRPr lang="ru-RU" sz="12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971836"/>
                  </a:ext>
                </a:extLst>
              </a:tr>
              <a:tr h="2475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Дошкільна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Дошкільна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746882"/>
                  </a:ext>
                </a:extLst>
              </a:tr>
              <a:tr h="2475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Початкова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Початкова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768543"/>
                  </a:ext>
                </a:extLst>
              </a:tr>
              <a:tr h="4010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014.13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Музичне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мистецтво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Музичне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мистецтво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236077"/>
                  </a:ext>
                </a:extLst>
              </a:tr>
              <a:tr h="3371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014.03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065068"/>
                  </a:ext>
                </a:extLst>
              </a:tr>
              <a:tr h="4010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014.01 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література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література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038936"/>
                  </a:ext>
                </a:extLst>
              </a:tr>
              <a:tr h="1553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014.02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зарубіжна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література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англійська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)) 014.021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англійська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література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Англійська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література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281316"/>
                  </a:ext>
                </a:extLst>
              </a:tr>
              <a:tr h="701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014.04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(Математика)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математика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244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014.08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астрономія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астрономія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900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014.11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Фізична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Фізична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490104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Спеціальна освіта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016.01 логопедія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Логопедія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21126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археологія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археологія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029405"/>
                  </a:ext>
                </a:extLst>
              </a:tr>
              <a:tr h="2528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Філологія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035.041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германські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літератури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(переклад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включно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перша -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англійська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Переклад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26600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644421"/>
                  </a:ext>
                </a:extLst>
              </a:tr>
              <a:tr h="2528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Економіка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персоналом і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економіка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26800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611465"/>
                  </a:ext>
                </a:extLst>
              </a:tr>
              <a:tr h="6015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Фінанси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банківська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справа,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страхування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фондовий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ринок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кредит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27080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684904"/>
                  </a:ext>
                </a:extLst>
              </a:tr>
              <a:tr h="506003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навчальним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закладом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27120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762513"/>
                  </a:ext>
                </a:extLst>
              </a:tr>
              <a:tr h="337152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Психологія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бізнесу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лідерства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комунікацій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27120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024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490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129" y="249979"/>
            <a:ext cx="1127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2023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запрошує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третій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освітньо-науковий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спеціальностями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172341"/>
              </p:ext>
            </p:extLst>
          </p:nvPr>
        </p:nvGraphicFramePr>
        <p:xfrm>
          <a:off x="779930" y="1506072"/>
          <a:ext cx="9932894" cy="3325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094">
                  <a:extLst>
                    <a:ext uri="{9D8B030D-6E8A-4147-A177-3AD203B41FA5}">
                      <a16:colId xmlns:a16="http://schemas.microsoft.com/office/drawing/2014/main" val="2236815799"/>
                    </a:ext>
                  </a:extLst>
                </a:gridCol>
                <a:gridCol w="3558988">
                  <a:extLst>
                    <a:ext uri="{9D8B030D-6E8A-4147-A177-3AD203B41FA5}">
                      <a16:colId xmlns:a16="http://schemas.microsoft.com/office/drawing/2014/main" val="1602325044"/>
                    </a:ext>
                  </a:extLst>
                </a:gridCol>
                <a:gridCol w="1443318">
                  <a:extLst>
                    <a:ext uri="{9D8B030D-6E8A-4147-A177-3AD203B41FA5}">
                      <a16:colId xmlns:a16="http://schemas.microsoft.com/office/drawing/2014/main" val="3120757036"/>
                    </a:ext>
                  </a:extLst>
                </a:gridCol>
                <a:gridCol w="1398494">
                  <a:extLst>
                    <a:ext uri="{9D8B030D-6E8A-4147-A177-3AD203B41FA5}">
                      <a16:colId xmlns:a16="http://schemas.microsoft.com/office/drawing/2014/main" val="4152449058"/>
                    </a:ext>
                  </a:extLst>
                </a:gridCol>
              </a:tblGrid>
              <a:tr h="545222">
                <a:tc rowSpan="2">
                  <a:txBody>
                    <a:bodyPr/>
                    <a:lstStyle/>
                    <a:p>
                      <a:pPr lvl="0" algn="ctr"/>
                      <a:endParaRPr lang="uk-UA" sz="1400" i="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/>
                      <a:r>
                        <a:rPr lang="uk-UA" sz="1400" i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та назва спеціальності </a:t>
                      </a:r>
                      <a:endParaRPr lang="ru-RU" sz="1400" i="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Освітньо-наукова</a:t>
                      </a:r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програма</a:t>
                      </a:r>
                      <a:endParaRPr lang="ru-RU" sz="1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Вартість навчання на навчальний рік, грн.</a:t>
                      </a:r>
                      <a:endParaRPr lang="ru-RU" sz="1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/>
                </a:tc>
                <a:extLst>
                  <a:ext uri="{0D108BD9-81ED-4DB2-BD59-A6C34878D82A}">
                    <a16:rowId xmlns:a16="http://schemas.microsoft.com/office/drawing/2014/main" val="3613288119"/>
                  </a:ext>
                </a:extLst>
              </a:tr>
              <a:tr h="545222">
                <a:tc vMerge="1">
                  <a:txBody>
                    <a:bodyPr/>
                    <a:lstStyle/>
                    <a:p>
                      <a:pPr algn="ctr"/>
                      <a:endParaRPr lang="ru-RU" sz="1400" i="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Денна форма</a:t>
                      </a:r>
                      <a:r>
                        <a:rPr lang="uk-UA" sz="1400" baseline="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Заочна форма </a:t>
                      </a:r>
                      <a:endParaRPr lang="ru-RU" sz="1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6" marR="34926" marT="0" marB="0" anchor="ctr"/>
                </a:tc>
                <a:extLst>
                  <a:ext uri="{0D108BD9-81ED-4DB2-BD59-A6C34878D82A}">
                    <a16:rowId xmlns:a16="http://schemas.microsoft.com/office/drawing/2014/main" val="35237846"/>
                  </a:ext>
                </a:extLst>
              </a:tr>
              <a:tr h="764769"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 Освітні, педагогічні науки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Освітні, педагогічні науки 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283809"/>
                  </a:ext>
                </a:extLst>
              </a:tr>
              <a:tr h="609816"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032 Історія та археологія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Історія та археологія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480054"/>
                  </a:ext>
                </a:extLst>
              </a:tr>
              <a:tr h="860877"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051 Економіка</a:t>
                      </a:r>
                      <a:r>
                        <a:rPr lang="uk-UA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Економіка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929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29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03370" y="1428214"/>
            <a:ext cx="5783580" cy="270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562708" y="1330568"/>
            <a:ext cx="7479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 навчання:</a:t>
            </a:r>
          </a:p>
          <a:p>
            <a:endParaRPr lang="uk-UA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 – 3 роки 10 місяців (на базі повної загальної середньої освіти);</a:t>
            </a:r>
          </a:p>
          <a:p>
            <a:endParaRPr lang="uk-UA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 – 1 рік 4 місяці (для фахівців з базовою вищою освітою).</a:t>
            </a:r>
          </a:p>
          <a:p>
            <a:endParaRPr lang="uk-UA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046" y="1852532"/>
            <a:ext cx="3728516" cy="456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40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8286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364872"/>
              </p:ext>
            </p:extLst>
          </p:nvPr>
        </p:nvGraphicFramePr>
        <p:xfrm>
          <a:off x="1833317" y="1899540"/>
          <a:ext cx="8062914" cy="3600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3061">
                  <a:extLst>
                    <a:ext uri="{9D8B030D-6E8A-4147-A177-3AD203B41FA5}">
                      <a16:colId xmlns:a16="http://schemas.microsoft.com/office/drawing/2014/main" val="2739492961"/>
                    </a:ext>
                  </a:extLst>
                </a:gridCol>
                <a:gridCol w="1277268">
                  <a:extLst>
                    <a:ext uri="{9D8B030D-6E8A-4147-A177-3AD203B41FA5}">
                      <a16:colId xmlns:a16="http://schemas.microsoft.com/office/drawing/2014/main" val="4157325642"/>
                    </a:ext>
                  </a:extLst>
                </a:gridCol>
                <a:gridCol w="2738658">
                  <a:extLst>
                    <a:ext uri="{9D8B030D-6E8A-4147-A177-3AD203B41FA5}">
                      <a16:colId xmlns:a16="http://schemas.microsoft.com/office/drawing/2014/main" val="1519492166"/>
                    </a:ext>
                  </a:extLst>
                </a:gridCol>
                <a:gridCol w="2993927">
                  <a:extLst>
                    <a:ext uri="{9D8B030D-6E8A-4147-A177-3AD203B41FA5}">
                      <a16:colId xmlns:a16="http://schemas.microsoft.com/office/drawing/2014/main" val="263897045"/>
                    </a:ext>
                  </a:extLst>
                </a:gridCol>
              </a:tblGrid>
              <a:tr h="745209">
                <a:tc>
                  <a:txBody>
                    <a:bodyPr/>
                    <a:lstStyle/>
                    <a:p>
                      <a:pPr marL="63500" algn="ctr">
                        <a:lnSpc>
                          <a:spcPts val="1585"/>
                        </a:lnSpc>
                        <a:spcBef>
                          <a:spcPts val="7800"/>
                        </a:spcBef>
                        <a:spcAft>
                          <a:spcPts val="300"/>
                        </a:spcAft>
                      </a:pPr>
                      <a:r>
                        <a:rPr lang="uk-UA" sz="1400" u="none" strike="noStrike" spc="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Шифр</a:t>
                      </a:r>
                      <a:endParaRPr lang="ru-RU" sz="1000" spc="5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0" algn="ctr">
                        <a:lnSpc>
                          <a:spcPts val="1585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400" u="none" strike="noStrike" spc="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галузі</a:t>
                      </a:r>
                      <a:endParaRPr lang="ru-RU" sz="1000" spc="5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Bef>
                          <a:spcPts val="7800"/>
                        </a:spcBef>
                        <a:spcAft>
                          <a:spcPts val="0"/>
                        </a:spcAft>
                      </a:pPr>
                      <a:r>
                        <a:rPr lang="uk-UA" sz="1400" u="none" strike="noStrike" spc="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Галузь знань</a:t>
                      </a:r>
                      <a:endParaRPr lang="ru-RU" sz="1000" spc="5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Bef>
                          <a:spcPts val="7800"/>
                        </a:spcBef>
                        <a:spcAft>
                          <a:spcPts val="300"/>
                        </a:spcAft>
                      </a:pPr>
                      <a:r>
                        <a:rPr lang="uk-UA" sz="1400" u="none" strike="noStrike" spc="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спеціальності</a:t>
                      </a:r>
                      <a:endParaRPr lang="ru-RU" sz="1000" spc="5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Bef>
                          <a:spcPts val="7800"/>
                        </a:spcBef>
                        <a:spcAft>
                          <a:spcPts val="0"/>
                        </a:spcAft>
                      </a:pPr>
                      <a:r>
                        <a:rPr lang="uk-UA" sz="1400" u="none" strike="noStrike" spc="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спеціальності</a:t>
                      </a:r>
                      <a:endParaRPr lang="ru-RU" sz="1000" spc="5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4860"/>
                  </a:ext>
                </a:extLst>
              </a:tr>
              <a:tr h="734424">
                <a:tc rowSpan="4">
                  <a:txBody>
                    <a:bodyPr/>
                    <a:lstStyle/>
                    <a:p>
                      <a:pPr marL="203200" algn="ctr">
                        <a:lnSpc>
                          <a:spcPts val="1150"/>
                        </a:lnSpc>
                        <a:spcBef>
                          <a:spcPts val="7800"/>
                        </a:spcBef>
                        <a:spcAft>
                          <a:spcPts val="0"/>
                        </a:spcAft>
                      </a:pPr>
                      <a:r>
                        <a:rPr lang="uk-UA" sz="14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spc="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38100" algn="ctr">
                        <a:lnSpc>
                          <a:spcPts val="1150"/>
                        </a:lnSpc>
                        <a:spcBef>
                          <a:spcPts val="7800"/>
                        </a:spcBef>
                        <a:spcAft>
                          <a:spcPts val="0"/>
                        </a:spcAft>
                      </a:pPr>
                      <a:r>
                        <a:rPr lang="uk-UA" sz="14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endParaRPr lang="ru-RU" sz="1000" spc="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Bef>
                          <a:spcPts val="7800"/>
                        </a:spcBef>
                        <a:spcAft>
                          <a:spcPts val="0"/>
                        </a:spcAft>
                      </a:pPr>
                      <a:r>
                        <a:rPr lang="uk-UA" sz="14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012</a:t>
                      </a:r>
                      <a:endParaRPr lang="ru-RU" sz="1000" spc="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585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4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Дошкільна освіта</a:t>
                      </a:r>
                      <a:endParaRPr lang="ru-RU" sz="1000" spc="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644966"/>
                  </a:ext>
                </a:extLst>
              </a:tr>
              <a:tr h="70696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Bef>
                          <a:spcPts val="7800"/>
                        </a:spcBef>
                        <a:spcAft>
                          <a:spcPts val="0"/>
                        </a:spcAft>
                      </a:pPr>
                      <a:r>
                        <a:rPr lang="uk-UA" sz="14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013</a:t>
                      </a:r>
                      <a:endParaRPr lang="ru-RU" sz="1000" spc="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Bef>
                          <a:spcPts val="7800"/>
                        </a:spcBef>
                        <a:spcAft>
                          <a:spcPts val="0"/>
                        </a:spcAft>
                      </a:pPr>
                      <a:r>
                        <a:rPr lang="uk-UA" sz="14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Початкова освіта</a:t>
                      </a:r>
                      <a:endParaRPr lang="ru-RU" sz="1000" spc="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701136"/>
                  </a:ext>
                </a:extLst>
              </a:tr>
              <a:tr h="70696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Bef>
                          <a:spcPts val="7800"/>
                        </a:spcBef>
                        <a:spcAft>
                          <a:spcPts val="0"/>
                        </a:spcAft>
                      </a:pPr>
                      <a:r>
                        <a:rPr lang="uk-UA" sz="14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014.04</a:t>
                      </a:r>
                      <a:endParaRPr lang="ru-RU" sz="1000" spc="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Bef>
                          <a:spcPts val="7800"/>
                        </a:spcBef>
                        <a:spcAft>
                          <a:spcPts val="0"/>
                        </a:spcAft>
                      </a:pPr>
                      <a:r>
                        <a:rPr lang="uk-UA" sz="14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 освіта (Математика)</a:t>
                      </a:r>
                      <a:endParaRPr lang="ru-RU" sz="1000" spc="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83089"/>
                  </a:ext>
                </a:extLst>
              </a:tr>
              <a:tr h="70696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Bef>
                          <a:spcPts val="7800"/>
                        </a:spcBef>
                        <a:spcAft>
                          <a:spcPts val="0"/>
                        </a:spcAft>
                      </a:pPr>
                      <a:r>
                        <a:rPr lang="uk-UA" sz="14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014.08</a:t>
                      </a:r>
                      <a:endParaRPr lang="ru-RU" sz="1000" spc="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Bef>
                          <a:spcPts val="7800"/>
                        </a:spcBef>
                        <a:spcAft>
                          <a:spcPts val="0"/>
                        </a:spcAft>
                      </a:pPr>
                      <a:r>
                        <a:rPr lang="uk-UA" sz="14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 освіта (Фізика та астрономія)</a:t>
                      </a:r>
                      <a:endParaRPr lang="ru-RU" sz="1000" spc="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45556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97254" y="615233"/>
            <a:ext cx="8520114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ПЕРЕЛІК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спеціальностей, яким надається особлива підтримка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6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828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8958" y="269081"/>
            <a:ext cx="1045454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000099"/>
                </a:solidFill>
              </a:rPr>
              <a:t>                     </a:t>
            </a:r>
            <a:r>
              <a:rPr lang="uk-UA" b="1" dirty="0">
                <a:solidFill>
                  <a:srgbClr val="000099"/>
                </a:solidFill>
              </a:rPr>
              <a:t>Складання національного </a:t>
            </a:r>
            <a:r>
              <a:rPr lang="uk-UA" b="1" dirty="0" err="1">
                <a:solidFill>
                  <a:srgbClr val="000099"/>
                </a:solidFill>
              </a:rPr>
              <a:t>мультипредметного</a:t>
            </a:r>
            <a:r>
              <a:rPr lang="uk-UA" b="1" dirty="0">
                <a:solidFill>
                  <a:srgbClr val="000099"/>
                </a:solidFill>
              </a:rPr>
              <a:t> тесту (НМТ) </a:t>
            </a:r>
          </a:p>
          <a:p>
            <a:r>
              <a:rPr lang="uk-UA" dirty="0">
                <a:solidFill>
                  <a:srgbClr val="000099"/>
                </a:solidFill>
              </a:rPr>
              <a:t>Комп’ютерний тест для вступу на перший курс закладів вищої освіти України. Учасники проходитимуть тестування з двох обов'язкових предметів, а також одного з предметів на вибір:</a:t>
            </a:r>
          </a:p>
          <a:p>
            <a:r>
              <a:rPr lang="uk-UA" b="1" dirty="0">
                <a:solidFill>
                  <a:srgbClr val="000099"/>
                </a:solidFill>
              </a:rPr>
              <a:t>                                                          Обов’язкові предмети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dirty="0">
                <a:solidFill>
                  <a:srgbClr val="000099"/>
                </a:solidFill>
              </a:rPr>
              <a:t>Українська мова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dirty="0">
                <a:solidFill>
                  <a:srgbClr val="000099"/>
                </a:solidFill>
              </a:rPr>
              <a:t>Математика</a:t>
            </a:r>
          </a:p>
          <a:p>
            <a:pPr algn="ctr"/>
            <a:r>
              <a:rPr lang="uk-UA" b="1" dirty="0">
                <a:solidFill>
                  <a:srgbClr val="000099"/>
                </a:solidFill>
              </a:rPr>
              <a:t>Предмет на вибір з переліку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dirty="0">
                <a:solidFill>
                  <a:srgbClr val="000099"/>
                </a:solidFill>
              </a:rPr>
              <a:t>Історія України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dirty="0">
                <a:solidFill>
                  <a:srgbClr val="000099"/>
                </a:solidFill>
              </a:rPr>
              <a:t>Іноземна мова (англійська, німецька, французька, іспанська)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dirty="0">
                <a:solidFill>
                  <a:srgbClr val="000099"/>
                </a:solidFill>
              </a:rPr>
              <a:t>Фізика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dirty="0">
                <a:solidFill>
                  <a:srgbClr val="000099"/>
                </a:solidFill>
              </a:rPr>
              <a:t>Біологія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dirty="0">
                <a:solidFill>
                  <a:srgbClr val="000099"/>
                </a:solidFill>
              </a:rPr>
              <a:t>Хімія</a:t>
            </a:r>
          </a:p>
          <a:p>
            <a:endParaRPr lang="uk-UA" dirty="0">
              <a:solidFill>
                <a:srgbClr val="000099"/>
              </a:solidFill>
            </a:endParaRPr>
          </a:p>
          <a:p>
            <a:pPr algn="just" fontAlgn="base"/>
            <a:r>
              <a:rPr lang="ru-RU" dirty="0">
                <a:solidFill>
                  <a:srgbClr val="000099"/>
                </a:solidFill>
              </a:rPr>
              <a:t>З 3 </a:t>
            </a:r>
            <a:r>
              <a:rPr lang="ru-RU" dirty="0" err="1">
                <a:solidFill>
                  <a:srgbClr val="000099"/>
                </a:solidFill>
              </a:rPr>
              <a:t>квітня</a:t>
            </a:r>
            <a:r>
              <a:rPr lang="ru-RU" dirty="0">
                <a:solidFill>
                  <a:srgbClr val="000099"/>
                </a:solidFill>
              </a:rPr>
              <a:t> до 3 </a:t>
            </a:r>
            <a:r>
              <a:rPr lang="ru-RU" dirty="0" err="1">
                <a:solidFill>
                  <a:srgbClr val="000099"/>
                </a:solidFill>
              </a:rPr>
              <a:t>травня</a:t>
            </a:r>
            <a:r>
              <a:rPr lang="ru-RU" dirty="0">
                <a:solidFill>
                  <a:srgbClr val="000099"/>
                </a:solidFill>
              </a:rPr>
              <a:t> 2023 року </a:t>
            </a:r>
            <a:r>
              <a:rPr lang="ru-RU" dirty="0" err="1">
                <a:solidFill>
                  <a:srgbClr val="000099"/>
                </a:solidFill>
              </a:rPr>
              <a:t>триватиме</a:t>
            </a:r>
            <a:r>
              <a:rPr lang="ru-RU" dirty="0">
                <a:solidFill>
                  <a:srgbClr val="000099"/>
                </a:solidFill>
              </a:rPr>
              <a:t> </a:t>
            </a:r>
            <a:r>
              <a:rPr lang="ru-RU" dirty="0" err="1">
                <a:solidFill>
                  <a:srgbClr val="000099"/>
                </a:solidFill>
                <a:hlinkClick r:id="rId3"/>
              </a:rPr>
              <a:t>реєстрація</a:t>
            </a:r>
            <a:r>
              <a:rPr lang="ru-RU" dirty="0">
                <a:solidFill>
                  <a:srgbClr val="000099"/>
                </a:solidFill>
              </a:rPr>
              <a:t> </a:t>
            </a:r>
            <a:r>
              <a:rPr lang="ru-RU" dirty="0" err="1">
                <a:solidFill>
                  <a:srgbClr val="000099"/>
                </a:solidFill>
              </a:rPr>
              <a:t>учасників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національного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мультипредметного</a:t>
            </a:r>
            <a:r>
              <a:rPr lang="ru-RU" dirty="0">
                <a:solidFill>
                  <a:srgbClr val="000099"/>
                </a:solidFill>
              </a:rPr>
              <a:t> тесту.</a:t>
            </a:r>
          </a:p>
          <a:p>
            <a:pPr algn="just" fontAlgn="base"/>
            <a:r>
              <a:rPr lang="ru-RU" dirty="0">
                <a:solidFill>
                  <a:srgbClr val="000099"/>
                </a:solidFill>
              </a:rPr>
              <a:t>Для </a:t>
            </a:r>
            <a:r>
              <a:rPr lang="ru-RU" dirty="0" err="1">
                <a:solidFill>
                  <a:srgbClr val="000099"/>
                </a:solidFill>
              </a:rPr>
              <a:t>всіх</a:t>
            </a:r>
            <a:r>
              <a:rPr lang="ru-RU" dirty="0">
                <a:solidFill>
                  <a:srgbClr val="000099"/>
                </a:solidFill>
              </a:rPr>
              <a:t> охочих </a:t>
            </a:r>
            <a:r>
              <a:rPr lang="ru-RU" dirty="0" err="1">
                <a:solidFill>
                  <a:srgbClr val="000099"/>
                </a:solidFill>
              </a:rPr>
              <a:t>зареєструватися</a:t>
            </a:r>
            <a:r>
              <a:rPr lang="ru-RU" dirty="0">
                <a:solidFill>
                  <a:srgbClr val="000099"/>
                </a:solidFill>
              </a:rPr>
              <a:t> в НМТ </a:t>
            </a:r>
            <a:r>
              <a:rPr lang="ru-RU" dirty="0" err="1">
                <a:solidFill>
                  <a:srgbClr val="000099"/>
                </a:solidFill>
              </a:rPr>
              <a:t>підготовлено</a:t>
            </a:r>
            <a:r>
              <a:rPr lang="ru-RU" dirty="0">
                <a:solidFill>
                  <a:srgbClr val="000099"/>
                </a:solidFill>
              </a:rPr>
              <a:t> </a:t>
            </a:r>
            <a:r>
              <a:rPr lang="ru-RU" dirty="0" err="1">
                <a:solidFill>
                  <a:srgbClr val="000099"/>
                </a:solidFill>
                <a:hlinkClick r:id="rId4"/>
              </a:rPr>
              <a:t>відеоінструкцію</a:t>
            </a:r>
            <a:r>
              <a:rPr lang="ru-RU" dirty="0">
                <a:solidFill>
                  <a:srgbClr val="000099"/>
                </a:solidFill>
              </a:rPr>
              <a:t>, у </a:t>
            </a:r>
            <a:r>
              <a:rPr lang="ru-RU" dirty="0" err="1">
                <a:solidFill>
                  <a:srgbClr val="000099"/>
                </a:solidFill>
              </a:rPr>
              <a:t>якій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вступники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дізнаються</a:t>
            </a:r>
            <a:r>
              <a:rPr lang="ru-RU" dirty="0">
                <a:solidFill>
                  <a:srgbClr val="000099"/>
                </a:solidFill>
              </a:rPr>
              <a:t> про те, на </a:t>
            </a:r>
            <a:r>
              <a:rPr lang="ru-RU" dirty="0" err="1">
                <a:solidFill>
                  <a:srgbClr val="000099"/>
                </a:solidFill>
              </a:rPr>
              <a:t>що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варто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зважати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під</a:t>
            </a:r>
            <a:r>
              <a:rPr lang="ru-RU" dirty="0">
                <a:solidFill>
                  <a:srgbClr val="000099"/>
                </a:solidFill>
              </a:rPr>
              <a:t> час </a:t>
            </a:r>
            <a:r>
              <a:rPr lang="ru-RU" dirty="0" err="1">
                <a:solidFill>
                  <a:srgbClr val="000099"/>
                </a:solidFill>
              </a:rPr>
              <a:t>реєстрації</a:t>
            </a:r>
            <a:r>
              <a:rPr lang="ru-RU" dirty="0">
                <a:solidFill>
                  <a:srgbClr val="000099"/>
                </a:solidFill>
              </a:rPr>
              <a:t>, </a:t>
            </a:r>
            <a:r>
              <a:rPr lang="ru-RU" dirty="0" err="1">
                <a:solidFill>
                  <a:srgbClr val="000099"/>
                </a:solidFill>
              </a:rPr>
              <a:t>аби</a:t>
            </a:r>
            <a:r>
              <a:rPr lang="ru-RU" dirty="0">
                <a:solidFill>
                  <a:srgbClr val="000099"/>
                </a:solidFill>
              </a:rPr>
              <a:t> через 7 </a:t>
            </a:r>
            <a:r>
              <a:rPr lang="ru-RU" dirty="0" err="1">
                <a:solidFill>
                  <a:srgbClr val="000099"/>
                </a:solidFill>
              </a:rPr>
              <a:t>днів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мати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змогу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сформувати</a:t>
            </a:r>
            <a:r>
              <a:rPr lang="ru-RU" dirty="0">
                <a:solidFill>
                  <a:srgbClr val="000099"/>
                </a:solidFill>
              </a:rPr>
              <a:t> у</a:t>
            </a:r>
            <a:r>
              <a:rPr lang="ru-RU" dirty="0">
                <a:solidFill>
                  <a:srgbClr val="000099"/>
                </a:solidFill>
                <a:hlinkClick r:id="rId5"/>
              </a:rPr>
              <a:t> персональному </a:t>
            </a:r>
            <a:r>
              <a:rPr lang="ru-RU" dirty="0" err="1">
                <a:solidFill>
                  <a:srgbClr val="000099"/>
                </a:solidFill>
                <a:hlinkClick r:id="rId5"/>
              </a:rPr>
              <a:t>кабінеті</a:t>
            </a:r>
            <a:r>
              <a:rPr lang="ru-RU" dirty="0">
                <a:solidFill>
                  <a:srgbClr val="000099"/>
                </a:solidFill>
              </a:rPr>
              <a:t> </a:t>
            </a:r>
            <a:r>
              <a:rPr lang="ru-RU" dirty="0" err="1">
                <a:solidFill>
                  <a:srgbClr val="000099"/>
                </a:solidFill>
              </a:rPr>
              <a:t>сертифікат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учасника</a:t>
            </a:r>
            <a:r>
              <a:rPr lang="ru-RU" dirty="0">
                <a:solidFill>
                  <a:srgbClr val="000099"/>
                </a:solidFill>
              </a:rPr>
              <a:t> НМТ 2023 року.</a:t>
            </a:r>
          </a:p>
          <a:p>
            <a:pPr algn="just" fontAlgn="base"/>
            <a:endParaRPr lang="ru-RU" dirty="0">
              <a:solidFill>
                <a:srgbClr val="000099"/>
              </a:solidFill>
            </a:endParaRPr>
          </a:p>
          <a:p>
            <a:pPr algn="just" fontAlgn="base"/>
            <a:r>
              <a:rPr lang="ru-RU" sz="2800" b="1" dirty="0" err="1">
                <a:solidFill>
                  <a:srgbClr val="000099"/>
                </a:solidFill>
              </a:rPr>
              <a:t>Проведення</a:t>
            </a:r>
            <a:r>
              <a:rPr lang="ru-RU" sz="2800" b="1" dirty="0">
                <a:solidFill>
                  <a:srgbClr val="000099"/>
                </a:solidFill>
              </a:rPr>
              <a:t> НМТ  05.06 – 23.06 , </a:t>
            </a:r>
            <a:r>
              <a:rPr lang="ru-RU" sz="2800" b="1" dirty="0" err="1">
                <a:solidFill>
                  <a:srgbClr val="000099"/>
                </a:solidFill>
              </a:rPr>
              <a:t>додаткова</a:t>
            </a:r>
            <a:r>
              <a:rPr lang="ru-RU" sz="2800" b="1" dirty="0">
                <a:solidFill>
                  <a:srgbClr val="000099"/>
                </a:solidFill>
              </a:rPr>
              <a:t> </a:t>
            </a:r>
            <a:r>
              <a:rPr lang="ru-RU" sz="2800" b="1" dirty="0" err="1">
                <a:solidFill>
                  <a:srgbClr val="000099"/>
                </a:solidFill>
              </a:rPr>
              <a:t>сесія</a:t>
            </a:r>
            <a:r>
              <a:rPr lang="ru-RU" sz="2800" b="1" dirty="0">
                <a:solidFill>
                  <a:srgbClr val="000099"/>
                </a:solidFill>
              </a:rPr>
              <a:t> 11.07- 24.07</a:t>
            </a:r>
          </a:p>
          <a:p>
            <a:endParaRPr lang="uk-UA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19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600" y="616634"/>
            <a:ext cx="1097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</a:rPr>
              <a:t>Для </a:t>
            </a:r>
            <a:r>
              <a:rPr lang="ru-RU" sz="2000" dirty="0" err="1">
                <a:solidFill>
                  <a:srgbClr val="000099"/>
                </a:solidFill>
              </a:rPr>
              <a:t>вступу</a:t>
            </a:r>
            <a:r>
              <a:rPr lang="ru-RU" sz="2000" dirty="0">
                <a:solidFill>
                  <a:srgbClr val="000099"/>
                </a:solidFill>
              </a:rPr>
              <a:t> на перший курс для </a:t>
            </a:r>
            <a:r>
              <a:rPr lang="ru-RU" sz="2000" dirty="0" err="1">
                <a:solidFill>
                  <a:srgbClr val="000099"/>
                </a:solidFill>
              </a:rPr>
              <a:t>здобуття</a:t>
            </a:r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err="1">
                <a:solidFill>
                  <a:srgbClr val="000099"/>
                </a:solidFill>
              </a:rPr>
              <a:t>ступеня</a:t>
            </a:r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b="1" dirty="0">
                <a:solidFill>
                  <a:srgbClr val="000099"/>
                </a:solidFill>
              </a:rPr>
              <a:t>бакалавра </a:t>
            </a:r>
            <a:r>
              <a:rPr lang="ru-RU" sz="2000" dirty="0">
                <a:solidFill>
                  <a:srgbClr val="000099"/>
                </a:solidFill>
              </a:rPr>
              <a:t>на </a:t>
            </a:r>
            <a:r>
              <a:rPr lang="ru-RU" sz="2000" dirty="0" err="1">
                <a:solidFill>
                  <a:srgbClr val="000099"/>
                </a:solidFill>
              </a:rPr>
              <a:t>основі</a:t>
            </a:r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err="1">
                <a:solidFill>
                  <a:srgbClr val="000099"/>
                </a:solidFill>
              </a:rPr>
              <a:t>повної</a:t>
            </a:r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err="1">
                <a:solidFill>
                  <a:srgbClr val="000099"/>
                </a:solidFill>
              </a:rPr>
              <a:t>загальної</a:t>
            </a:r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err="1">
                <a:solidFill>
                  <a:srgbClr val="000099"/>
                </a:solidFill>
              </a:rPr>
              <a:t>середньої</a:t>
            </a:r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err="1">
                <a:solidFill>
                  <a:srgbClr val="000099"/>
                </a:solidFill>
              </a:rPr>
              <a:t>освіти</a:t>
            </a:r>
            <a:r>
              <a:rPr lang="ru-RU" sz="2000" dirty="0">
                <a:solidFill>
                  <a:srgbClr val="000099"/>
                </a:solidFill>
              </a:rPr>
              <a:t> за денною та заочною формами </a:t>
            </a:r>
            <a:r>
              <a:rPr lang="ru-RU" sz="2000" dirty="0" err="1">
                <a:solidFill>
                  <a:srgbClr val="000099"/>
                </a:solidFill>
              </a:rPr>
              <a:t>здобуття</a:t>
            </a:r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err="1">
                <a:solidFill>
                  <a:srgbClr val="000099"/>
                </a:solidFill>
              </a:rPr>
              <a:t>освіти</a:t>
            </a:r>
            <a:r>
              <a:rPr lang="ru-RU" sz="2000" dirty="0">
                <a:solidFill>
                  <a:srgbClr val="000099"/>
                </a:solidFill>
              </a:rPr>
              <a:t>:</a:t>
            </a:r>
            <a:endParaRPr lang="uk-UA" sz="2000" dirty="0">
              <a:solidFill>
                <a:srgbClr val="00009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613" b="2250"/>
          <a:stretch/>
        </p:blipFill>
        <p:spPr>
          <a:xfrm>
            <a:off x="331957" y="1854200"/>
            <a:ext cx="11638965" cy="4089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3922" y="5092700"/>
            <a:ext cx="11557000" cy="393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9265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0381" y="862987"/>
            <a:ext cx="7413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99"/>
                </a:solidFill>
              </a:rPr>
              <a:t>Для </a:t>
            </a:r>
            <a:r>
              <a:rPr lang="ru-RU" sz="2400" dirty="0" err="1">
                <a:solidFill>
                  <a:srgbClr val="000099"/>
                </a:solidFill>
              </a:rPr>
              <a:t>вступу</a:t>
            </a:r>
            <a:r>
              <a:rPr lang="ru-RU" sz="2400" dirty="0">
                <a:solidFill>
                  <a:srgbClr val="000099"/>
                </a:solidFill>
              </a:rPr>
              <a:t> на  </a:t>
            </a:r>
            <a:r>
              <a:rPr lang="ru-RU" sz="2400" dirty="0" err="1">
                <a:solidFill>
                  <a:srgbClr val="000099"/>
                </a:solidFill>
              </a:rPr>
              <a:t>навчання</a:t>
            </a:r>
            <a:r>
              <a:rPr lang="ru-RU" sz="2400" dirty="0">
                <a:solidFill>
                  <a:srgbClr val="000099"/>
                </a:solidFill>
              </a:rPr>
              <a:t> для </a:t>
            </a:r>
            <a:r>
              <a:rPr lang="ru-RU" sz="2400" dirty="0" err="1">
                <a:solidFill>
                  <a:srgbClr val="000099"/>
                </a:solidFill>
              </a:rPr>
              <a:t>здобуття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err="1">
                <a:solidFill>
                  <a:srgbClr val="000099"/>
                </a:solidFill>
              </a:rPr>
              <a:t>ступеня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b="1" dirty="0" err="1">
                <a:solidFill>
                  <a:srgbClr val="000099"/>
                </a:solidFill>
              </a:rPr>
              <a:t>магістра</a:t>
            </a:r>
            <a:r>
              <a:rPr lang="ru-RU" sz="2400" b="1" dirty="0"/>
              <a:t>:</a:t>
            </a:r>
            <a:endParaRPr lang="uk-UA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r="329"/>
          <a:stretch/>
        </p:blipFill>
        <p:spPr>
          <a:xfrm>
            <a:off x="241301" y="1638300"/>
            <a:ext cx="11858168" cy="36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341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1173</Words>
  <Application>Microsoft Office PowerPoint</Application>
  <PresentationFormat>Широкоэкранный</PresentationFormat>
  <Paragraphs>299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User</cp:lastModifiedBy>
  <cp:revision>77</cp:revision>
  <cp:lastPrinted>2023-04-11T08:42:15Z</cp:lastPrinted>
  <dcterms:created xsi:type="dcterms:W3CDTF">2023-04-08T14:50:44Z</dcterms:created>
  <dcterms:modified xsi:type="dcterms:W3CDTF">2023-04-11T08:47:49Z</dcterms:modified>
</cp:coreProperties>
</file>